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62" r:id="rId5"/>
    <p:sldId id="258" r:id="rId6"/>
    <p:sldId id="260" r:id="rId7"/>
    <p:sldId id="271" r:id="rId8"/>
    <p:sldId id="266" r:id="rId9"/>
    <p:sldId id="286" r:id="rId10"/>
    <p:sldId id="287" r:id="rId11"/>
    <p:sldId id="268" r:id="rId12"/>
    <p:sldId id="281" r:id="rId13"/>
    <p:sldId id="267" r:id="rId14"/>
    <p:sldId id="275" r:id="rId15"/>
    <p:sldId id="270" r:id="rId16"/>
    <p:sldId id="282" r:id="rId17"/>
    <p:sldId id="279" r:id="rId18"/>
    <p:sldId id="284" r:id="rId19"/>
    <p:sldId id="285" r:id="rId20"/>
    <p:sldId id="278" r:id="rId21"/>
    <p:sldId id="259" r:id="rId22"/>
    <p:sldId id="277" r:id="rId23"/>
    <p:sldId id="263" r:id="rId24"/>
    <p:sldId id="264" r:id="rId25"/>
    <p:sldId id="261" r:id="rId26"/>
    <p:sldId id="269"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M. Hughes" initials="JMH" lastIdx="1" clrIdx="0">
    <p:extLst>
      <p:ext uri="{19B8F6BF-5375-455C-9EA6-DF929625EA0E}">
        <p15:presenceInfo xmlns:p15="http://schemas.microsoft.com/office/powerpoint/2012/main" userId="S-1-5-21-358987-74476631-505227178-47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2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D5C4C-B4C2-492D-9804-3DE73BF076DB}"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156736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D5C4C-B4C2-492D-9804-3DE73BF076DB}"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33121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D5C4C-B4C2-492D-9804-3DE73BF076DB}"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89162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D5C4C-B4C2-492D-9804-3DE73BF076DB}"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343101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6D5C4C-B4C2-492D-9804-3DE73BF076DB}"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118796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D5C4C-B4C2-492D-9804-3DE73BF076DB}"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80836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D5C4C-B4C2-492D-9804-3DE73BF076DB}"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343307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D5C4C-B4C2-492D-9804-3DE73BF076DB}"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165721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D5C4C-B4C2-492D-9804-3DE73BF076DB}"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254771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D5C4C-B4C2-492D-9804-3DE73BF076DB}"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63099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6D5C4C-B4C2-492D-9804-3DE73BF076DB}"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07520-B091-4861-B5E4-9658CD52FC01}" type="slidenum">
              <a:rPr lang="en-US" smtClean="0"/>
              <a:t>‹#›</a:t>
            </a:fld>
            <a:endParaRPr lang="en-US"/>
          </a:p>
        </p:txBody>
      </p:sp>
    </p:spTree>
    <p:extLst>
      <p:ext uri="{BB962C8B-B14F-4D97-AF65-F5344CB8AC3E}">
        <p14:creationId xmlns:p14="http://schemas.microsoft.com/office/powerpoint/2010/main" val="340163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D5C4C-B4C2-492D-9804-3DE73BF076DB}"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07520-B091-4861-B5E4-9658CD52FC01}" type="slidenum">
              <a:rPr lang="en-US" smtClean="0"/>
              <a:t>‹#›</a:t>
            </a:fld>
            <a:endParaRPr lang="en-US"/>
          </a:p>
        </p:txBody>
      </p:sp>
    </p:spTree>
    <p:extLst>
      <p:ext uri="{BB962C8B-B14F-4D97-AF65-F5344CB8AC3E}">
        <p14:creationId xmlns:p14="http://schemas.microsoft.com/office/powerpoint/2010/main" val="310793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138" y="261257"/>
            <a:ext cx="10095722" cy="2549202"/>
          </a:xfrm>
        </p:spPr>
        <p:txBody>
          <a:bodyPr>
            <a:normAutofit/>
          </a:bodyPr>
          <a:lstStyle/>
          <a:p>
            <a:r>
              <a:rPr lang="en-US" sz="6600" b="1" dirty="0" smtClean="0"/>
              <a:t>Curricular Practical Training Workshop</a:t>
            </a:r>
            <a:endParaRPr lang="en-US" sz="6600" b="1" dirty="0"/>
          </a:p>
        </p:txBody>
      </p:sp>
      <p:pic>
        <p:nvPicPr>
          <p:cNvPr id="6" name="Picture 5"/>
          <p:cNvPicPr>
            <a:picLocks noChangeAspect="1"/>
          </p:cNvPicPr>
          <p:nvPr/>
        </p:nvPicPr>
        <p:blipFill>
          <a:blip r:embed="rId2"/>
          <a:stretch>
            <a:fillRect/>
          </a:stretch>
        </p:blipFill>
        <p:spPr>
          <a:xfrm>
            <a:off x="4190999" y="2950418"/>
            <a:ext cx="3810000" cy="30099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931" y="3507532"/>
            <a:ext cx="1909551" cy="2452785"/>
          </a:xfrm>
          <a:prstGeom prst="rect">
            <a:avLst/>
          </a:prstGeom>
        </p:spPr>
      </p:pic>
      <p:pic>
        <p:nvPicPr>
          <p:cNvPr id="9" name="Picture 8"/>
          <p:cNvPicPr>
            <a:picLocks noChangeAspect="1"/>
          </p:cNvPicPr>
          <p:nvPr/>
        </p:nvPicPr>
        <p:blipFill>
          <a:blip r:embed="rId4"/>
          <a:stretch>
            <a:fillRect/>
          </a:stretch>
        </p:blipFill>
        <p:spPr>
          <a:xfrm>
            <a:off x="166396" y="3507533"/>
            <a:ext cx="4204774" cy="2452785"/>
          </a:xfrm>
          <a:prstGeom prst="rect">
            <a:avLst/>
          </a:prstGeom>
        </p:spPr>
      </p:pic>
    </p:spTree>
    <p:extLst>
      <p:ext uri="{BB962C8B-B14F-4D97-AF65-F5344CB8AC3E}">
        <p14:creationId xmlns:p14="http://schemas.microsoft.com/office/powerpoint/2010/main" val="43083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9757"/>
            <a:ext cx="10515600" cy="5517206"/>
          </a:xfrm>
        </p:spPr>
        <p:txBody>
          <a:bodyPr/>
          <a:lstStyle/>
          <a:p>
            <a:r>
              <a:rPr lang="en-US" sz="3000" dirty="0" smtClean="0"/>
              <a:t>Undergraduate Students: </a:t>
            </a:r>
          </a:p>
          <a:p>
            <a:pPr lvl="1"/>
            <a:r>
              <a:rPr lang="en-US" sz="2600" dirty="0"/>
              <a:t>Yes, on a case-by-case </a:t>
            </a:r>
            <a:r>
              <a:rPr lang="en-US" sz="2600" dirty="0" smtClean="0"/>
              <a:t>basis</a:t>
            </a:r>
          </a:p>
          <a:p>
            <a:pPr lvl="2"/>
            <a:r>
              <a:rPr lang="en-US" sz="2200" dirty="0" smtClean="0"/>
              <a:t>If </a:t>
            </a:r>
            <a:r>
              <a:rPr lang="en-US" sz="2200" dirty="0" smtClean="0"/>
              <a:t>the </a:t>
            </a:r>
            <a:r>
              <a:rPr lang="en-US" sz="2200" dirty="0" smtClean="0"/>
              <a:t>internship credit(s) </a:t>
            </a:r>
            <a:r>
              <a:rPr lang="en-US" sz="2200" dirty="0" smtClean="0"/>
              <a:t>are required for the completion of your </a:t>
            </a:r>
            <a:r>
              <a:rPr lang="en-US" sz="2200" dirty="0" smtClean="0"/>
              <a:t>degree</a:t>
            </a:r>
          </a:p>
          <a:p>
            <a:pPr lvl="2"/>
            <a:r>
              <a:rPr lang="en-US" sz="2200" dirty="0" smtClean="0"/>
              <a:t>If </a:t>
            </a:r>
            <a:r>
              <a:rPr lang="en-US" sz="2200" dirty="0" smtClean="0"/>
              <a:t>you can graduate without </a:t>
            </a:r>
            <a:r>
              <a:rPr lang="en-US" sz="2200" dirty="0" smtClean="0"/>
              <a:t>the</a:t>
            </a:r>
            <a:r>
              <a:rPr lang="en-US" sz="2200" dirty="0" smtClean="0"/>
              <a:t> internship </a:t>
            </a:r>
            <a:r>
              <a:rPr lang="en-US" sz="2200" dirty="0" smtClean="0"/>
              <a:t>then you </a:t>
            </a:r>
            <a:r>
              <a:rPr lang="en-US" sz="2200" dirty="0" smtClean="0"/>
              <a:t>must graduate and </a:t>
            </a:r>
            <a:r>
              <a:rPr lang="en-US" sz="2200" dirty="0" smtClean="0"/>
              <a:t>apply for OPT</a:t>
            </a:r>
            <a:r>
              <a:rPr lang="en-US" sz="2200" dirty="0" smtClean="0"/>
              <a:t>.</a:t>
            </a:r>
            <a:endParaRPr lang="en-US" sz="2200" dirty="0" smtClean="0"/>
          </a:p>
          <a:p>
            <a:pPr marL="457200" lvl="1" indent="0">
              <a:buNone/>
            </a:pPr>
            <a:endParaRPr lang="en-US" dirty="0" smtClean="0"/>
          </a:p>
          <a:p>
            <a:r>
              <a:rPr lang="en-US" sz="3000" dirty="0" smtClean="0"/>
              <a:t>Graduate Students:</a:t>
            </a:r>
          </a:p>
          <a:p>
            <a:pPr lvl="1"/>
            <a:r>
              <a:rPr lang="en-US" sz="2600" dirty="0" smtClean="0"/>
              <a:t>Yes, on a </a:t>
            </a:r>
            <a:r>
              <a:rPr lang="en-US" sz="2600" dirty="0"/>
              <a:t>c</a:t>
            </a:r>
            <a:r>
              <a:rPr lang="en-US" sz="2600" dirty="0" smtClean="0"/>
              <a:t>ase-by-case </a:t>
            </a:r>
            <a:r>
              <a:rPr lang="en-US" sz="2600" dirty="0" smtClean="0"/>
              <a:t>basis</a:t>
            </a:r>
          </a:p>
          <a:p>
            <a:pPr lvl="2"/>
            <a:r>
              <a:rPr lang="en-US" sz="2200" dirty="0" smtClean="0"/>
              <a:t>If </a:t>
            </a:r>
            <a:r>
              <a:rPr lang="en-US" sz="2200" dirty="0" smtClean="0"/>
              <a:t>the credits will complete your program of </a:t>
            </a:r>
            <a:r>
              <a:rPr lang="en-US" sz="2200" dirty="0" smtClean="0"/>
              <a:t>study, OR</a:t>
            </a:r>
          </a:p>
          <a:p>
            <a:pPr lvl="2"/>
            <a:r>
              <a:rPr lang="en-US" sz="2200" dirty="0" smtClean="0"/>
              <a:t>If </a:t>
            </a:r>
            <a:r>
              <a:rPr lang="en-US" sz="2200" dirty="0" smtClean="0"/>
              <a:t>the </a:t>
            </a:r>
            <a:r>
              <a:rPr lang="en-US" sz="2200" dirty="0" smtClean="0"/>
              <a:t>internship is </a:t>
            </a:r>
            <a:r>
              <a:rPr lang="en-US" sz="2200" dirty="0" smtClean="0"/>
              <a:t>required for the completion of your thesis or </a:t>
            </a:r>
            <a:r>
              <a:rPr lang="en-US" sz="2200" dirty="0" smtClean="0"/>
              <a:t>dissertation </a:t>
            </a:r>
            <a:endParaRPr lang="en-US" sz="2200" dirty="0" smtClean="0"/>
          </a:p>
        </p:txBody>
      </p:sp>
    </p:spTree>
    <p:extLst>
      <p:ext uri="{BB962C8B-B14F-4D97-AF65-F5344CB8AC3E}">
        <p14:creationId xmlns:p14="http://schemas.microsoft.com/office/powerpoint/2010/main" val="162784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Requirement</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Student must receive academic credit for the internship.</a:t>
            </a:r>
          </a:p>
          <a:p>
            <a:endParaRPr lang="en-US" dirty="0"/>
          </a:p>
          <a:p>
            <a:r>
              <a:rPr lang="en-US" dirty="0" smtClean="0"/>
              <a:t>The internship course </a:t>
            </a:r>
            <a:r>
              <a:rPr lang="en-US" dirty="0" smtClean="0"/>
              <a:t>must be a minimum of 1 credit hour.</a:t>
            </a:r>
          </a:p>
          <a:p>
            <a:endParaRPr lang="en-US" dirty="0" smtClean="0"/>
          </a:p>
          <a:p>
            <a:r>
              <a:rPr lang="en-US" dirty="0" smtClean="0"/>
              <a:t>Student </a:t>
            </a:r>
            <a:r>
              <a:rPr lang="en-US" dirty="0" smtClean="0"/>
              <a:t>must register for </a:t>
            </a:r>
            <a:r>
              <a:rPr lang="en-US" dirty="0" smtClean="0"/>
              <a:t>the</a:t>
            </a:r>
            <a:r>
              <a:rPr lang="en-US" dirty="0" smtClean="0"/>
              <a:t> </a:t>
            </a:r>
            <a:r>
              <a:rPr lang="en-US" dirty="0" smtClean="0"/>
              <a:t>internship course </a:t>
            </a:r>
            <a:r>
              <a:rPr lang="en-US" dirty="0" smtClean="0">
                <a:solidFill>
                  <a:srgbClr val="FF0000"/>
                </a:solidFill>
              </a:rPr>
              <a:t>before</a:t>
            </a:r>
            <a:r>
              <a:rPr lang="en-US" dirty="0" smtClean="0"/>
              <a:t> the CPT will be approved.</a:t>
            </a:r>
          </a:p>
          <a:p>
            <a:endParaRPr lang="en-US" dirty="0" smtClean="0"/>
          </a:p>
          <a:p>
            <a:r>
              <a:rPr lang="en-US" dirty="0"/>
              <a:t>S</a:t>
            </a:r>
            <a:r>
              <a:rPr lang="en-US" dirty="0" smtClean="0"/>
              <a:t>tudent </a:t>
            </a:r>
            <a:r>
              <a:rPr lang="en-US" dirty="0" smtClean="0"/>
              <a:t>must remain in the course for the </a:t>
            </a:r>
            <a:r>
              <a:rPr lang="en-US" dirty="0" smtClean="0">
                <a:solidFill>
                  <a:srgbClr val="FF0000"/>
                </a:solidFill>
              </a:rPr>
              <a:t>whole semester</a:t>
            </a:r>
            <a:r>
              <a:rPr lang="en-US" dirty="0" smtClean="0"/>
              <a:t> and receive a grade.</a:t>
            </a:r>
          </a:p>
          <a:p>
            <a:endParaRPr lang="en-US" dirty="0"/>
          </a:p>
          <a:p>
            <a:r>
              <a:rPr lang="en-US" dirty="0" smtClean="0"/>
              <a:t>Graduate </a:t>
            </a:r>
            <a:r>
              <a:rPr lang="en-US" dirty="0" smtClean="0"/>
              <a:t>students can register for thesis/dissertation research </a:t>
            </a:r>
            <a:r>
              <a:rPr lang="en-US" dirty="0" smtClean="0"/>
              <a:t>credit </a:t>
            </a:r>
            <a:r>
              <a:rPr lang="en-US" dirty="0" smtClean="0"/>
              <a:t>if </a:t>
            </a:r>
            <a:r>
              <a:rPr lang="en-US" dirty="0" smtClean="0"/>
              <a:t>the internship is </a:t>
            </a:r>
            <a:r>
              <a:rPr lang="en-US" dirty="0" smtClean="0">
                <a:solidFill>
                  <a:srgbClr val="FF0000"/>
                </a:solidFill>
              </a:rPr>
              <a:t>required</a:t>
            </a:r>
            <a:r>
              <a:rPr lang="en-US" dirty="0" smtClean="0"/>
              <a:t> to complete </a:t>
            </a:r>
            <a:r>
              <a:rPr lang="en-US" dirty="0" smtClean="0"/>
              <a:t>the</a:t>
            </a:r>
            <a:r>
              <a:rPr lang="en-US" dirty="0" smtClean="0"/>
              <a:t> </a:t>
            </a:r>
            <a:r>
              <a:rPr lang="en-US" dirty="0" smtClean="0"/>
              <a:t>thesis or </a:t>
            </a:r>
            <a:r>
              <a:rPr lang="en-US" dirty="0" smtClean="0"/>
              <a:t>dissertation. Otherwise, must enroll in an internship/other credit.</a:t>
            </a:r>
            <a:endParaRPr lang="en-US" dirty="0" smtClean="0"/>
          </a:p>
        </p:txBody>
      </p:sp>
    </p:spTree>
    <p:extLst>
      <p:ext uri="{BB962C8B-B14F-4D97-AF65-F5344CB8AC3E}">
        <p14:creationId xmlns:p14="http://schemas.microsoft.com/office/powerpoint/2010/main" val="3941068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Students </a:t>
            </a:r>
            <a:r>
              <a:rPr lang="en-US" dirty="0" smtClean="0"/>
              <a:t>who are </a:t>
            </a:r>
            <a:r>
              <a:rPr lang="en-US" dirty="0" smtClean="0"/>
              <a:t>enrolled but </a:t>
            </a:r>
            <a:r>
              <a:rPr lang="en-US" dirty="0" smtClean="0"/>
              <a:t>not on </a:t>
            </a:r>
            <a:r>
              <a:rPr lang="en-US" dirty="0" smtClean="0"/>
              <a:t>campus (ex. </a:t>
            </a:r>
            <a:r>
              <a:rPr lang="en-US" dirty="0" smtClean="0"/>
              <a:t>graduate students conducting research outside of </a:t>
            </a:r>
            <a:r>
              <a:rPr lang="en-US" dirty="0" smtClean="0"/>
              <a:t>Laramie) </a:t>
            </a:r>
            <a:r>
              <a:rPr lang="en-US" dirty="0" smtClean="0"/>
              <a:t>may </a:t>
            </a:r>
            <a:r>
              <a:rPr lang="en-US" dirty="0"/>
              <a:t>not be eligible for the international student medical insurance, depending on the start date of your </a:t>
            </a:r>
            <a:r>
              <a:rPr lang="en-US" dirty="0" smtClean="0"/>
              <a:t>CPT</a:t>
            </a:r>
            <a:r>
              <a:rPr lang="en-US" dirty="0"/>
              <a:t>. </a:t>
            </a:r>
            <a:endParaRPr lang="en-US" dirty="0" smtClean="0"/>
          </a:p>
          <a:p>
            <a:endParaRPr lang="en-US" dirty="0"/>
          </a:p>
          <a:p>
            <a:r>
              <a:rPr lang="en-US" dirty="0" smtClean="0"/>
              <a:t>If you will </a:t>
            </a:r>
            <a:r>
              <a:rPr lang="en-US" dirty="0" smtClean="0">
                <a:solidFill>
                  <a:srgbClr val="FF0000"/>
                </a:solidFill>
              </a:rPr>
              <a:t>NOT</a:t>
            </a:r>
            <a:r>
              <a:rPr lang="en-US" dirty="0" smtClean="0"/>
              <a:t> be in Laramie during your CPT then you should </a:t>
            </a:r>
            <a:r>
              <a:rPr lang="en-US" dirty="0"/>
              <a:t>contact the Student Insurance Advocate, stuins@uwyo.edu, during the FIRST WEEK of classes to see if you must/may have the insurance.  If you are not eligible for the UW student medical insurance, ISS can provide a non-inclusive list of independent companies that provide international medical insurance to help you get started in selecting a company.</a:t>
            </a:r>
            <a:endParaRPr lang="en-US" sz="1050" dirty="0"/>
          </a:p>
          <a:p>
            <a:endParaRPr lang="en-US" dirty="0"/>
          </a:p>
        </p:txBody>
      </p:sp>
      <p:sp>
        <p:nvSpPr>
          <p:cNvPr id="4" name="Title 1"/>
          <p:cNvSpPr>
            <a:spLocks noGrp="1"/>
          </p:cNvSpPr>
          <p:nvPr>
            <p:ph type="title"/>
          </p:nvPr>
        </p:nvSpPr>
        <p:spPr>
          <a:xfrm>
            <a:off x="838200" y="365125"/>
            <a:ext cx="10515600" cy="1325563"/>
          </a:xfrm>
        </p:spPr>
        <p:txBody>
          <a:bodyPr/>
          <a:lstStyle/>
          <a:p>
            <a:r>
              <a:rPr lang="en-US" b="1" dirty="0" smtClean="0"/>
              <a:t>Students enrolled, but NOT on campus</a:t>
            </a:r>
            <a:endParaRPr lang="en-US" b="1" dirty="0"/>
          </a:p>
        </p:txBody>
      </p:sp>
    </p:spTree>
    <p:extLst>
      <p:ext uri="{BB962C8B-B14F-4D97-AF65-F5344CB8AC3E}">
        <p14:creationId xmlns:p14="http://schemas.microsoft.com/office/powerpoint/2010/main" val="925584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Part-Time vs. Full-Time</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Part-time CPT </a:t>
            </a:r>
            <a:r>
              <a:rPr lang="en-US" dirty="0" smtClean="0"/>
              <a:t>allows no more than </a:t>
            </a:r>
            <a:r>
              <a:rPr lang="en-US" dirty="0" smtClean="0">
                <a:solidFill>
                  <a:srgbClr val="FF0000"/>
                </a:solidFill>
              </a:rPr>
              <a:t>20 </a:t>
            </a:r>
            <a:r>
              <a:rPr lang="en-US" dirty="0" smtClean="0">
                <a:solidFill>
                  <a:srgbClr val="FF0000"/>
                </a:solidFill>
              </a:rPr>
              <a:t>hours </a:t>
            </a:r>
            <a:r>
              <a:rPr lang="en-US" dirty="0" smtClean="0">
                <a:solidFill>
                  <a:srgbClr val="FF0000"/>
                </a:solidFill>
              </a:rPr>
              <a:t>of training </a:t>
            </a:r>
            <a:r>
              <a:rPr lang="en-US" dirty="0" smtClean="0">
                <a:solidFill>
                  <a:srgbClr val="FF0000"/>
                </a:solidFill>
              </a:rPr>
              <a:t>per </a:t>
            </a:r>
            <a:r>
              <a:rPr lang="en-US" dirty="0" smtClean="0">
                <a:solidFill>
                  <a:srgbClr val="FF0000"/>
                </a:solidFill>
              </a:rPr>
              <a:t>week</a:t>
            </a:r>
            <a:r>
              <a:rPr lang="en-US" dirty="0" smtClean="0"/>
              <a:t> with your internship employer.</a:t>
            </a:r>
          </a:p>
          <a:p>
            <a:endParaRPr lang="en-US" dirty="0" smtClean="0"/>
          </a:p>
          <a:p>
            <a:r>
              <a:rPr lang="en-US" dirty="0" smtClean="0"/>
              <a:t>Full-time CPT </a:t>
            </a:r>
            <a:r>
              <a:rPr lang="en-US" dirty="0" smtClean="0"/>
              <a:t>allows more than</a:t>
            </a:r>
            <a:r>
              <a:rPr lang="en-US" dirty="0" smtClean="0"/>
              <a:t> </a:t>
            </a:r>
            <a:r>
              <a:rPr lang="en-US" dirty="0" smtClean="0">
                <a:solidFill>
                  <a:srgbClr val="FF0000"/>
                </a:solidFill>
              </a:rPr>
              <a:t>20 </a:t>
            </a:r>
            <a:r>
              <a:rPr lang="en-US" dirty="0" smtClean="0">
                <a:solidFill>
                  <a:srgbClr val="FF0000"/>
                </a:solidFill>
              </a:rPr>
              <a:t>hours </a:t>
            </a:r>
            <a:r>
              <a:rPr lang="en-US" dirty="0" smtClean="0">
                <a:solidFill>
                  <a:srgbClr val="FF0000"/>
                </a:solidFill>
              </a:rPr>
              <a:t>of training </a:t>
            </a:r>
            <a:r>
              <a:rPr lang="en-US" dirty="0" smtClean="0">
                <a:solidFill>
                  <a:srgbClr val="FF0000"/>
                </a:solidFill>
              </a:rPr>
              <a:t>per </a:t>
            </a:r>
            <a:r>
              <a:rPr lang="en-US" dirty="0" smtClean="0">
                <a:solidFill>
                  <a:srgbClr val="FF0000"/>
                </a:solidFill>
              </a:rPr>
              <a:t>week</a:t>
            </a:r>
            <a:r>
              <a:rPr lang="en-US" dirty="0"/>
              <a:t> </a:t>
            </a:r>
            <a:r>
              <a:rPr lang="en-US" dirty="0" smtClean="0"/>
              <a:t>with your internship employer.</a:t>
            </a:r>
            <a:endParaRPr lang="en-US" dirty="0" smtClean="0"/>
          </a:p>
          <a:p>
            <a:endParaRPr lang="en-US" dirty="0"/>
          </a:p>
          <a:p>
            <a:pPr lvl="1">
              <a:buFont typeface="Courier New" panose="02070309020205020404" pitchFamily="49" charset="0"/>
              <a:buChar char="o"/>
            </a:pPr>
            <a:r>
              <a:rPr lang="en-US" dirty="0" smtClean="0"/>
              <a:t>Full-time CPT will not be approved for </a:t>
            </a:r>
            <a:r>
              <a:rPr lang="en-US" dirty="0" smtClean="0"/>
              <a:t>fall </a:t>
            </a:r>
            <a:r>
              <a:rPr lang="en-US" dirty="0" smtClean="0"/>
              <a:t>or </a:t>
            </a:r>
            <a:r>
              <a:rPr lang="en-US" dirty="0" smtClean="0"/>
              <a:t>spring </a:t>
            </a:r>
            <a:r>
              <a:rPr lang="en-US" dirty="0" smtClean="0"/>
              <a:t>semesters for undergraduate students. Can be approved for graduate students in very specific, rare, circumstances. </a:t>
            </a:r>
          </a:p>
          <a:p>
            <a:pPr marL="0" indent="0">
              <a:buNone/>
            </a:pPr>
            <a:endParaRPr lang="en-US" dirty="0" smtClean="0"/>
          </a:p>
          <a:p>
            <a:pPr lvl="1">
              <a:buFont typeface="Courier New" panose="02070309020205020404" pitchFamily="49" charset="0"/>
              <a:buChar char="o"/>
            </a:pPr>
            <a:r>
              <a:rPr lang="en-US" dirty="0" smtClean="0"/>
              <a:t>12-months (365 days) of authorized </a:t>
            </a:r>
            <a:r>
              <a:rPr lang="en-US" dirty="0" smtClean="0"/>
              <a:t>full-time </a:t>
            </a:r>
            <a:r>
              <a:rPr lang="en-US" dirty="0" smtClean="0"/>
              <a:t>CPT </a:t>
            </a:r>
            <a:r>
              <a:rPr lang="en-US" dirty="0" smtClean="0"/>
              <a:t>voids your eligibility for post-completion OPT after graduation</a:t>
            </a:r>
            <a:r>
              <a:rPr lang="en-US" dirty="0" smtClean="0"/>
              <a:t>.  Part-time </a:t>
            </a:r>
            <a:r>
              <a:rPr lang="en-US" dirty="0" smtClean="0"/>
              <a:t>CPT has no affect on OPT eligibility.</a:t>
            </a:r>
          </a:p>
          <a:p>
            <a:pPr lvl="2">
              <a:buFont typeface="Courier New" panose="02070309020205020404" pitchFamily="49" charset="0"/>
              <a:buChar char="o"/>
            </a:pPr>
            <a:r>
              <a:rPr lang="en-US" dirty="0" smtClean="0"/>
              <a:t>Example</a:t>
            </a:r>
            <a:r>
              <a:rPr lang="en-US" dirty="0" smtClean="0"/>
              <a:t>: A student authorized for 6 months of full-time CPT and 6 months of part-time CPT is eligible for OPT. </a:t>
            </a:r>
          </a:p>
        </p:txBody>
      </p:sp>
    </p:spTree>
    <p:extLst>
      <p:ext uri="{BB962C8B-B14F-4D97-AF65-F5344CB8AC3E}">
        <p14:creationId xmlns:p14="http://schemas.microsoft.com/office/powerpoint/2010/main" val="257210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91560" y="3121081"/>
            <a:ext cx="3294542" cy="3371159"/>
          </a:xfrm>
          <a:prstGeom prst="rect">
            <a:avLst/>
          </a:prstGeom>
        </p:spPr>
      </p:pic>
      <p:sp>
        <p:nvSpPr>
          <p:cNvPr id="5" name="Oval Callout 4"/>
          <p:cNvSpPr/>
          <p:nvPr/>
        </p:nvSpPr>
        <p:spPr>
          <a:xfrm flipH="1">
            <a:off x="598516" y="329908"/>
            <a:ext cx="7631084" cy="4530437"/>
          </a:xfrm>
          <a:prstGeom prst="wedgeEllipseCallout">
            <a:avLst>
              <a:gd name="adj1" fmla="val -46105"/>
              <a:gd name="adj2" fmla="val 430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2011680" y="1014153"/>
            <a:ext cx="5112327" cy="2554545"/>
          </a:xfrm>
          <a:prstGeom prst="rect">
            <a:avLst/>
          </a:prstGeom>
          <a:noFill/>
        </p:spPr>
        <p:txBody>
          <a:bodyPr wrap="square" rtlCol="0">
            <a:spAutoFit/>
          </a:bodyPr>
          <a:lstStyle/>
          <a:p>
            <a:r>
              <a:rPr lang="en-US" sz="4000" dirty="0" smtClean="0"/>
              <a:t>If I am volunteering for a company without pay, that means I don’t have to apply for CPT. Right?</a:t>
            </a:r>
            <a:endParaRPr lang="en-US" sz="4000" dirty="0"/>
          </a:p>
        </p:txBody>
      </p:sp>
    </p:spTree>
    <p:extLst>
      <p:ext uri="{BB962C8B-B14F-4D97-AF65-F5344CB8AC3E}">
        <p14:creationId xmlns:p14="http://schemas.microsoft.com/office/powerpoint/2010/main" val="23812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Unpaid Does NOT Mean Volunteering</a:t>
            </a:r>
            <a:endParaRPr lang="en-US" b="1" i="1" dirty="0"/>
          </a:p>
        </p:txBody>
      </p:sp>
      <p:sp>
        <p:nvSpPr>
          <p:cNvPr id="3" name="Content Placeholder 2"/>
          <p:cNvSpPr>
            <a:spLocks noGrp="1"/>
          </p:cNvSpPr>
          <p:nvPr>
            <p:ph idx="1"/>
          </p:nvPr>
        </p:nvSpPr>
        <p:spPr/>
        <p:txBody>
          <a:bodyPr>
            <a:normAutofit/>
          </a:bodyPr>
          <a:lstStyle/>
          <a:p>
            <a:pPr marL="0" indent="0">
              <a:buNone/>
            </a:pPr>
            <a:r>
              <a:rPr lang="en-US" dirty="0" smtClean="0"/>
              <a:t>CPT is required for both paid and unpaid internship experiences!</a:t>
            </a:r>
          </a:p>
          <a:p>
            <a:pPr marL="0" indent="0">
              <a:buNone/>
            </a:pPr>
            <a:endParaRPr lang="en-US" sz="1100" dirty="0" smtClean="0"/>
          </a:p>
          <a:p>
            <a:r>
              <a:rPr lang="en-US" dirty="0" smtClean="0"/>
              <a:t>Participating in activities that are considered unpaid employment, without CPT approval, can be a violation of your status</a:t>
            </a:r>
          </a:p>
          <a:p>
            <a:pPr marL="457200" lvl="1" indent="0">
              <a:buNone/>
            </a:pPr>
            <a:endParaRPr lang="en-US" dirty="0"/>
          </a:p>
          <a:p>
            <a:r>
              <a:rPr lang="en-US" dirty="0" smtClean="0"/>
              <a:t>Volunteering</a:t>
            </a:r>
          </a:p>
          <a:p>
            <a:pPr lvl="1"/>
            <a:r>
              <a:rPr lang="en-US" dirty="0" smtClean="0"/>
              <a:t>Only </a:t>
            </a:r>
            <a:r>
              <a:rPr lang="en-US" i="1" dirty="0" smtClean="0">
                <a:solidFill>
                  <a:srgbClr val="FF0000"/>
                </a:solidFill>
              </a:rPr>
              <a:t>short-term</a:t>
            </a:r>
            <a:r>
              <a:rPr lang="en-US" dirty="0" smtClean="0"/>
              <a:t>, </a:t>
            </a:r>
            <a:r>
              <a:rPr lang="en-US" i="1" dirty="0" smtClean="0">
                <a:solidFill>
                  <a:srgbClr val="FF0000"/>
                </a:solidFill>
              </a:rPr>
              <a:t>altruistic</a:t>
            </a:r>
            <a:r>
              <a:rPr lang="en-US" dirty="0" smtClean="0"/>
              <a:t> types of volunteer </a:t>
            </a:r>
            <a:r>
              <a:rPr lang="en-US" dirty="0"/>
              <a:t>work (soup kitchens, homeless shelters) </a:t>
            </a:r>
            <a:r>
              <a:rPr lang="en-US" dirty="0" smtClean="0"/>
              <a:t>often do </a:t>
            </a:r>
            <a:r>
              <a:rPr lang="en-US" dirty="0"/>
              <a:t>not </a:t>
            </a:r>
            <a:r>
              <a:rPr lang="en-US" dirty="0" smtClean="0"/>
              <a:t>require work authorization, but it also depends on </a:t>
            </a:r>
            <a:r>
              <a:rPr lang="en-US" i="1" u="sng" dirty="0" smtClean="0"/>
              <a:t>the types of jobs you are performing for the charity</a:t>
            </a:r>
            <a:r>
              <a:rPr lang="en-US" dirty="0" smtClean="0"/>
              <a:t>. Please check with ISS staff </a:t>
            </a:r>
            <a:r>
              <a:rPr lang="en-US" dirty="0" smtClean="0">
                <a:solidFill>
                  <a:srgbClr val="FF0000"/>
                </a:solidFill>
              </a:rPr>
              <a:t>BEFORE</a:t>
            </a:r>
            <a:r>
              <a:rPr lang="en-US" dirty="0" smtClean="0"/>
              <a:t> </a:t>
            </a:r>
            <a:r>
              <a:rPr lang="en-US" dirty="0" smtClean="0"/>
              <a:t>“volunteering”.</a:t>
            </a:r>
            <a:endParaRPr lang="en-US" dirty="0"/>
          </a:p>
          <a:p>
            <a:pPr lvl="1"/>
            <a:endParaRPr lang="en-US" dirty="0" smtClean="0"/>
          </a:p>
          <a:p>
            <a:pPr lvl="1"/>
            <a:endParaRPr lang="en-US" dirty="0"/>
          </a:p>
        </p:txBody>
      </p:sp>
    </p:spTree>
    <p:extLst>
      <p:ext uri="{BB962C8B-B14F-4D97-AF65-F5344CB8AC3E}">
        <p14:creationId xmlns:p14="http://schemas.microsoft.com/office/powerpoint/2010/main" val="184625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790" y="2980370"/>
            <a:ext cx="5915890" cy="3327688"/>
          </a:xfrm>
          <a:prstGeom prst="rect">
            <a:avLst/>
          </a:prstGeom>
        </p:spPr>
      </p:pic>
      <p:sp>
        <p:nvSpPr>
          <p:cNvPr id="5" name="Oval Callout 4"/>
          <p:cNvSpPr/>
          <p:nvPr/>
        </p:nvSpPr>
        <p:spPr>
          <a:xfrm flipH="1">
            <a:off x="440574" y="113777"/>
            <a:ext cx="7631084" cy="4530437"/>
          </a:xfrm>
          <a:prstGeom prst="wedgeEllipseCallout">
            <a:avLst>
              <a:gd name="adj1" fmla="val -46105"/>
              <a:gd name="adj2" fmla="val 430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2011680" y="1014153"/>
            <a:ext cx="5112327" cy="2554545"/>
          </a:xfrm>
          <a:prstGeom prst="rect">
            <a:avLst/>
          </a:prstGeom>
          <a:noFill/>
        </p:spPr>
        <p:txBody>
          <a:bodyPr wrap="square" rtlCol="0">
            <a:spAutoFit/>
          </a:bodyPr>
          <a:lstStyle/>
          <a:p>
            <a:r>
              <a:rPr lang="en-US" sz="4000" dirty="0" smtClean="0"/>
              <a:t>Will CPT affect my student job or assistantship position  on campus?</a:t>
            </a:r>
            <a:endParaRPr lang="en-US" sz="4000" dirty="0"/>
          </a:p>
        </p:txBody>
      </p:sp>
    </p:spTree>
    <p:extLst>
      <p:ext uri="{BB962C8B-B14F-4D97-AF65-F5344CB8AC3E}">
        <p14:creationId xmlns:p14="http://schemas.microsoft.com/office/powerpoint/2010/main" val="1121630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Campus Employment &amp; CPT</a:t>
            </a:r>
            <a:endParaRPr lang="en-US" b="1" dirty="0"/>
          </a:p>
        </p:txBody>
      </p:sp>
      <p:sp>
        <p:nvSpPr>
          <p:cNvPr id="3" name="Content Placeholder 2"/>
          <p:cNvSpPr>
            <a:spLocks noGrp="1"/>
          </p:cNvSpPr>
          <p:nvPr>
            <p:ph idx="1"/>
          </p:nvPr>
        </p:nvSpPr>
        <p:spPr/>
        <p:txBody>
          <a:bodyPr/>
          <a:lstStyle/>
          <a:p>
            <a:r>
              <a:rPr lang="en-US" dirty="0" smtClean="0"/>
              <a:t>Because CPT is </a:t>
            </a:r>
            <a:r>
              <a:rPr lang="en-US" dirty="0" smtClean="0"/>
              <a:t>curricular </a:t>
            </a:r>
            <a:r>
              <a:rPr lang="en-US" dirty="0" smtClean="0"/>
              <a:t>TRAINING</a:t>
            </a:r>
            <a:r>
              <a:rPr lang="en-US" dirty="0" smtClean="0"/>
              <a:t>, </a:t>
            </a:r>
            <a:r>
              <a:rPr lang="en-US" dirty="0" smtClean="0"/>
              <a:t>it does not </a:t>
            </a:r>
            <a:r>
              <a:rPr lang="en-US" dirty="0" smtClean="0"/>
              <a:t>negatively impact your on-campus employment benefit</a:t>
            </a:r>
            <a:endParaRPr lang="en-US" dirty="0" smtClean="0"/>
          </a:p>
          <a:p>
            <a:endParaRPr lang="en-US" dirty="0"/>
          </a:p>
          <a:p>
            <a:pPr lvl="1">
              <a:buFont typeface="Courier New" panose="02070309020205020404" pitchFamily="49" charset="0"/>
              <a:buChar char="o"/>
            </a:pPr>
            <a:r>
              <a:rPr lang="en-US" dirty="0" smtClean="0"/>
              <a:t>Example: A student can work 20 hours on-campus, as well as 20 hours on part-time CPT for their internship. </a:t>
            </a:r>
            <a:r>
              <a:rPr lang="en-US" sz="1800" dirty="0" smtClean="0"/>
              <a:t>(Subject to change)</a:t>
            </a:r>
          </a:p>
          <a:p>
            <a:pPr lvl="1">
              <a:buFont typeface="Courier New" panose="02070309020205020404" pitchFamily="49" charset="0"/>
              <a:buChar char="o"/>
            </a:pPr>
            <a:endParaRPr lang="en-US" sz="1800" dirty="0"/>
          </a:p>
          <a:p>
            <a:pPr lvl="1">
              <a:buFont typeface="Courier New" panose="02070309020205020404" pitchFamily="49" charset="0"/>
              <a:buChar char="o"/>
            </a:pPr>
            <a:r>
              <a:rPr lang="en-US" dirty="0" smtClean="0"/>
              <a:t>In the summer, a student can work as much as they want </a:t>
            </a:r>
            <a:r>
              <a:rPr lang="en-US" dirty="0" smtClean="0"/>
              <a:t>on-campus (UW limits apply), and are allowed to choose either part-time or full-time CPT for their internship.</a:t>
            </a:r>
            <a:endParaRPr lang="en-US" dirty="0" smtClean="0"/>
          </a:p>
          <a:p>
            <a:pPr lvl="1"/>
            <a:endParaRPr lang="en-US" dirty="0"/>
          </a:p>
        </p:txBody>
      </p:sp>
    </p:spTree>
    <p:extLst>
      <p:ext uri="{BB962C8B-B14F-4D97-AF65-F5344CB8AC3E}">
        <p14:creationId xmlns:p14="http://schemas.microsoft.com/office/powerpoint/2010/main" val="388518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 Cute And Curious Animals Just Discovering The Snow | Funotic.com- Par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803" y="2114550"/>
            <a:ext cx="5886450" cy="47434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flipH="1">
            <a:off x="796461" y="124288"/>
            <a:ext cx="7631084" cy="4530437"/>
          </a:xfrm>
          <a:prstGeom prst="wedgeEllipseCallout">
            <a:avLst>
              <a:gd name="adj1" fmla="val -46105"/>
              <a:gd name="adj2" fmla="val 430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t>What if my </a:t>
            </a:r>
            <a:r>
              <a:rPr lang="en-US" sz="3600" dirty="0" smtClean="0"/>
              <a:t>internship is  located on-campus at UW</a:t>
            </a:r>
            <a:r>
              <a:rPr lang="en-US" sz="3600" dirty="0" smtClean="0"/>
              <a:t>?</a:t>
            </a:r>
            <a:endParaRPr lang="en-US" sz="3600" dirty="0"/>
          </a:p>
        </p:txBody>
      </p:sp>
    </p:spTree>
    <p:extLst>
      <p:ext uri="{BB962C8B-B14F-4D97-AF65-F5344CB8AC3E}">
        <p14:creationId xmlns:p14="http://schemas.microsoft.com/office/powerpoint/2010/main" val="338835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Internships on the UW Campus</a:t>
            </a:r>
            <a:endParaRPr lang="en-US" dirty="0"/>
          </a:p>
        </p:txBody>
      </p:sp>
      <p:sp>
        <p:nvSpPr>
          <p:cNvPr id="3" name="Content Placeholder 2"/>
          <p:cNvSpPr>
            <a:spLocks noGrp="1"/>
          </p:cNvSpPr>
          <p:nvPr>
            <p:ph idx="1"/>
          </p:nvPr>
        </p:nvSpPr>
        <p:spPr>
          <a:xfrm>
            <a:off x="838200" y="1690687"/>
            <a:ext cx="10515600" cy="4486275"/>
          </a:xfrm>
        </p:spPr>
        <p:txBody>
          <a:bodyPr>
            <a:normAutofit/>
          </a:bodyPr>
          <a:lstStyle/>
          <a:p>
            <a:r>
              <a:rPr lang="en-US" dirty="0" smtClean="0"/>
              <a:t>Internship on the UW camps that is NOT paid by UW</a:t>
            </a:r>
          </a:p>
          <a:p>
            <a:pPr lvl="1"/>
            <a:r>
              <a:rPr lang="en-US" dirty="0"/>
              <a:t>Internships with an “on-campus” location, but paid by someone other than UW, usually require CPT approval and are not considered on-campus employment.</a:t>
            </a:r>
          </a:p>
          <a:p>
            <a:r>
              <a:rPr lang="en-US" dirty="0" smtClean="0"/>
              <a:t>Internship on the UW campus that IS paid by UW</a:t>
            </a:r>
            <a:endParaRPr lang="en-US" dirty="0" smtClean="0"/>
          </a:p>
          <a:p>
            <a:pPr lvl="1"/>
            <a:r>
              <a:rPr lang="en-US" dirty="0" smtClean="0"/>
              <a:t>Can be considered on-campus employment and does not require CPT approval.</a:t>
            </a:r>
          </a:p>
          <a:p>
            <a:pPr lvl="1"/>
            <a:r>
              <a:rPr lang="en-US" dirty="0" smtClean="0"/>
              <a:t>Student who also have an on-campus job (no more than 20 hours per week) can receive CPT approval for on-campus internships and are then allowed to do both the on-campus job and internship during the semester.</a:t>
            </a:r>
            <a:endParaRPr lang="en-US" dirty="0" smtClean="0"/>
          </a:p>
        </p:txBody>
      </p:sp>
    </p:spTree>
    <p:extLst>
      <p:ext uri="{BB962C8B-B14F-4D97-AF65-F5344CB8AC3E}">
        <p14:creationId xmlns:p14="http://schemas.microsoft.com/office/powerpoint/2010/main" val="2192913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have a CPT workshop?</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Curricular Practical Training is a </a:t>
            </a:r>
            <a:r>
              <a:rPr lang="en-US" b="1" i="1" dirty="0" smtClean="0"/>
              <a:t>privilege</a:t>
            </a:r>
            <a:r>
              <a:rPr lang="en-US" dirty="0" smtClean="0"/>
              <a:t> that is authorized by the school.</a:t>
            </a:r>
          </a:p>
          <a:p>
            <a:endParaRPr lang="en-US" dirty="0"/>
          </a:p>
          <a:p>
            <a:r>
              <a:rPr lang="en-US" dirty="0" smtClean="0"/>
              <a:t>Employment is a big deal to the U.S. Government.  </a:t>
            </a:r>
          </a:p>
          <a:p>
            <a:endParaRPr lang="en-US" dirty="0"/>
          </a:p>
          <a:p>
            <a:r>
              <a:rPr lang="en-US" dirty="0" smtClean="0"/>
              <a:t>Failure to follow CPT regulations could result in action taken against the student, and/or the school, by the Federal Government. </a:t>
            </a:r>
          </a:p>
          <a:p>
            <a:endParaRPr lang="en-US" dirty="0"/>
          </a:p>
          <a:p>
            <a:pPr lvl="1"/>
            <a:r>
              <a:rPr lang="en-US" dirty="0" smtClean="0"/>
              <a:t>For students, these actions can result is negative consequences that affect a student’s F-1 record or ability to apply for future CPT authorization (including OPT, H1B, or permanent residency).</a:t>
            </a:r>
          </a:p>
          <a:p>
            <a:endParaRPr lang="en-US" dirty="0" smtClean="0"/>
          </a:p>
          <a:p>
            <a:pPr lvl="1"/>
            <a:r>
              <a:rPr lang="en-US" dirty="0" smtClean="0"/>
              <a:t>Schools could be issued warnings, lose the ability to authorize CPT, or in extreme cases no longer be allowed to host international students. </a:t>
            </a:r>
            <a:endParaRPr lang="en-US" dirty="0"/>
          </a:p>
        </p:txBody>
      </p:sp>
    </p:spTree>
    <p:extLst>
      <p:ext uri="{BB962C8B-B14F-4D97-AF65-F5344CB8AC3E}">
        <p14:creationId xmlns:p14="http://schemas.microsoft.com/office/powerpoint/2010/main" val="4054982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18402"/>
          </a:xfrm>
        </p:spPr>
        <p:txBody>
          <a:bodyPr>
            <a:normAutofit/>
          </a:bodyPr>
          <a:lstStyle/>
          <a:p>
            <a:pPr algn="ctr"/>
            <a:r>
              <a:rPr lang="en-US" sz="8000" b="1" dirty="0"/>
              <a:t>How to Apply</a:t>
            </a:r>
            <a:endParaRPr lang="en-US" sz="8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08" y="3283528"/>
            <a:ext cx="4615383" cy="3071328"/>
          </a:xfrm>
          <a:prstGeom prst="rect">
            <a:avLst/>
          </a:prstGeom>
        </p:spPr>
      </p:pic>
    </p:spTree>
    <p:extLst>
      <p:ext uri="{BB962C8B-B14F-4D97-AF65-F5344CB8AC3E}">
        <p14:creationId xmlns:p14="http://schemas.microsoft.com/office/powerpoint/2010/main" val="2435402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Applying for CPT</a:t>
            </a:r>
            <a:endParaRPr lang="en-US" b="1" dirty="0"/>
          </a:p>
        </p:txBody>
      </p:sp>
      <p:sp>
        <p:nvSpPr>
          <p:cNvPr id="3" name="Content Placeholder 2"/>
          <p:cNvSpPr>
            <a:spLocks noGrp="1"/>
          </p:cNvSpPr>
          <p:nvPr>
            <p:ph idx="1"/>
          </p:nvPr>
        </p:nvSpPr>
        <p:spPr/>
        <p:txBody>
          <a:bodyPr>
            <a:normAutofit/>
          </a:bodyPr>
          <a:lstStyle/>
          <a:p>
            <a:r>
              <a:rPr lang="en-US" dirty="0" smtClean="0"/>
              <a:t>Step 1: Attend a CPT workshop </a:t>
            </a:r>
            <a:r>
              <a:rPr lang="en-US" dirty="0" smtClean="0"/>
              <a:t>and ask an </a:t>
            </a:r>
            <a:r>
              <a:rPr lang="en-US" dirty="0" smtClean="0"/>
              <a:t>ISS adviser to discuss CPT </a:t>
            </a:r>
            <a:r>
              <a:rPr lang="en-US" dirty="0" smtClean="0"/>
              <a:t>eligibility if you have any questions.</a:t>
            </a:r>
            <a:endParaRPr lang="en-US" dirty="0" smtClean="0"/>
          </a:p>
          <a:p>
            <a:endParaRPr lang="en-US" dirty="0" smtClean="0"/>
          </a:p>
          <a:p>
            <a:r>
              <a:rPr lang="en-US" dirty="0" smtClean="0"/>
              <a:t>Step 2: Complete the CPT Application. </a:t>
            </a:r>
          </a:p>
          <a:p>
            <a:pPr lvl="1">
              <a:buFont typeface="Courier New" panose="02070309020205020404" pitchFamily="49" charset="0"/>
              <a:buChar char="o"/>
            </a:pPr>
            <a:r>
              <a:rPr lang="en-US" dirty="0" smtClean="0"/>
              <a:t>Download the application from the </a:t>
            </a:r>
            <a:r>
              <a:rPr lang="en-US" dirty="0" smtClean="0"/>
              <a:t>ISS webpage: </a:t>
            </a:r>
          </a:p>
          <a:p>
            <a:pPr lvl="2">
              <a:buFont typeface="Wingdings" panose="05000000000000000000" pitchFamily="2" charset="2"/>
              <a:buChar char="§"/>
            </a:pPr>
            <a:r>
              <a:rPr lang="en-US" dirty="0" smtClean="0"/>
              <a:t>uwyo.edu/</a:t>
            </a:r>
            <a:r>
              <a:rPr lang="en-US" dirty="0" err="1" smtClean="0"/>
              <a:t>iss</a:t>
            </a:r>
            <a:r>
              <a:rPr lang="en-US" dirty="0" smtClean="0"/>
              <a:t> -&gt; Current Students -&gt; Employment</a:t>
            </a:r>
          </a:p>
          <a:p>
            <a:pPr marL="457200" lvl="1" indent="0">
              <a:buNone/>
            </a:pPr>
            <a:endParaRPr lang="en-US" dirty="0"/>
          </a:p>
          <a:p>
            <a:r>
              <a:rPr lang="en-US" dirty="0" smtClean="0"/>
              <a:t>Email </a:t>
            </a:r>
            <a:r>
              <a:rPr lang="en-US" dirty="0" smtClean="0"/>
              <a:t>the completed </a:t>
            </a:r>
            <a:r>
              <a:rPr lang="en-US" dirty="0" smtClean="0"/>
              <a:t>forms </a:t>
            </a:r>
            <a:r>
              <a:rPr lang="en-US" dirty="0" smtClean="0"/>
              <a:t>to </a:t>
            </a:r>
            <a:r>
              <a:rPr lang="en-US" dirty="0" smtClean="0"/>
              <a:t>ISS (uwglobal@uwyo.edu) </a:t>
            </a:r>
            <a:r>
              <a:rPr lang="en-US" dirty="0" smtClean="0"/>
              <a:t>at least </a:t>
            </a:r>
            <a:r>
              <a:rPr lang="en-US" dirty="0" smtClean="0"/>
              <a:t>two</a:t>
            </a:r>
            <a:r>
              <a:rPr lang="en-US" dirty="0" smtClean="0"/>
              <a:t> weeks before the requested start </a:t>
            </a:r>
            <a:r>
              <a:rPr lang="en-US" dirty="0" smtClean="0"/>
              <a:t>date of </a:t>
            </a:r>
            <a:r>
              <a:rPr lang="en-US" dirty="0" smtClean="0"/>
              <a:t>the internship</a:t>
            </a:r>
            <a:r>
              <a:rPr lang="en-US" dirty="0" smtClean="0"/>
              <a:t>.</a:t>
            </a:r>
          </a:p>
        </p:txBody>
      </p:sp>
    </p:spTree>
    <p:extLst>
      <p:ext uri="{BB962C8B-B14F-4D97-AF65-F5344CB8AC3E}">
        <p14:creationId xmlns:p14="http://schemas.microsoft.com/office/powerpoint/2010/main" val="3696253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02" y="365125"/>
            <a:ext cx="10729856" cy="6143740"/>
          </a:xfrm>
        </p:spPr>
        <p:txBody>
          <a:bodyPr>
            <a:noAutofit/>
          </a:bodyPr>
          <a:lstStyle/>
          <a:p>
            <a:r>
              <a:rPr lang="en-US" sz="3000" dirty="0" smtClean="0"/>
              <a:t>Applications must be submitted no later than </a:t>
            </a:r>
            <a:r>
              <a:rPr lang="en-US" sz="3000" dirty="0" smtClean="0">
                <a:solidFill>
                  <a:srgbClr val="FF0000"/>
                </a:solidFill>
              </a:rPr>
              <a:t>TWO WEEKS </a:t>
            </a:r>
            <a:r>
              <a:rPr lang="en-US" sz="3000" dirty="0" smtClean="0"/>
              <a:t>prior to </a:t>
            </a:r>
            <a:r>
              <a:rPr lang="en-US" sz="3000" dirty="0" smtClean="0"/>
              <a:t>requested CPT </a:t>
            </a:r>
            <a:r>
              <a:rPr lang="en-US" sz="3000" dirty="0" smtClean="0"/>
              <a:t>start date. </a:t>
            </a:r>
            <a:br>
              <a:rPr lang="en-US" sz="3000" dirty="0" smtClean="0"/>
            </a:br>
            <a:r>
              <a:rPr lang="en-US" sz="3000" dirty="0"/>
              <a:t/>
            </a:r>
            <a:br>
              <a:rPr lang="en-US" sz="3000" dirty="0"/>
            </a:br>
            <a:r>
              <a:rPr lang="en-US" sz="3000" dirty="0" smtClean="0"/>
              <a:t>The ISS </a:t>
            </a:r>
            <a:r>
              <a:rPr lang="en-US" sz="3000" dirty="0" smtClean="0"/>
              <a:t>staff </a:t>
            </a:r>
            <a:r>
              <a:rPr lang="en-US" sz="3000" dirty="0" smtClean="0"/>
              <a:t>will </a:t>
            </a:r>
            <a:r>
              <a:rPr lang="en-US" sz="3000" dirty="0" smtClean="0"/>
              <a:t>review CPT </a:t>
            </a:r>
            <a:r>
              <a:rPr lang="en-US" sz="3000" dirty="0" smtClean="0"/>
              <a:t>applications as quickly as possible and </a:t>
            </a:r>
            <a:r>
              <a:rPr lang="en-US" sz="3000" dirty="0" smtClean="0"/>
              <a:t>in consideration of other projects and student requests. </a:t>
            </a:r>
            <a:r>
              <a:rPr lang="en-US" sz="3000" dirty="0" smtClean="0"/>
              <a:t/>
            </a:r>
            <a:br>
              <a:rPr lang="en-US" sz="3000" dirty="0" smtClean="0"/>
            </a:br>
            <a:r>
              <a:rPr lang="en-US" sz="3000" dirty="0"/>
              <a:t/>
            </a:r>
            <a:br>
              <a:rPr lang="en-US" sz="3000" dirty="0"/>
            </a:br>
            <a:r>
              <a:rPr lang="en-US" sz="3000" dirty="0"/>
              <a:t>Check </a:t>
            </a:r>
            <a:r>
              <a:rPr lang="en-US" sz="3000" dirty="0" smtClean="0"/>
              <a:t>your email </a:t>
            </a:r>
            <a:r>
              <a:rPr lang="en-US" sz="3000" dirty="0"/>
              <a:t>daily in case ISS has additional </a:t>
            </a:r>
            <a:r>
              <a:rPr lang="en-US" sz="3000" dirty="0" smtClean="0"/>
              <a:t>questions about your paperwork.</a:t>
            </a:r>
            <a:r>
              <a:rPr lang="en-US" sz="3000" dirty="0"/>
              <a:t/>
            </a:r>
            <a:br>
              <a:rPr lang="en-US" sz="3000" dirty="0"/>
            </a:br>
            <a:r>
              <a:rPr lang="en-US" sz="3000" dirty="0"/>
              <a:t/>
            </a:r>
            <a:br>
              <a:rPr lang="en-US" sz="3000" dirty="0"/>
            </a:br>
            <a:r>
              <a:rPr lang="en-US" sz="3000" dirty="0" smtClean="0"/>
              <a:t>ISS staff will email the CPT approval I-20 to you as soon as CPT is approved.  </a:t>
            </a:r>
            <a:r>
              <a:rPr lang="en-US" sz="3000" dirty="0" smtClean="0">
                <a:solidFill>
                  <a:srgbClr val="FF0000"/>
                </a:solidFill>
              </a:rPr>
              <a:t>The CPT I-20 </a:t>
            </a:r>
            <a:r>
              <a:rPr lang="en-US" sz="3000" dirty="0">
                <a:solidFill>
                  <a:srgbClr val="FF0000"/>
                </a:solidFill>
              </a:rPr>
              <a:t>must be presented </a:t>
            </a:r>
            <a:r>
              <a:rPr lang="en-US" sz="3000" dirty="0" smtClean="0">
                <a:solidFill>
                  <a:srgbClr val="FF0000"/>
                </a:solidFill>
              </a:rPr>
              <a:t>to your </a:t>
            </a:r>
            <a:r>
              <a:rPr lang="en-US" sz="3000" dirty="0">
                <a:solidFill>
                  <a:srgbClr val="FF0000"/>
                </a:solidFill>
              </a:rPr>
              <a:t>employer BEFORE you can begin your internship!</a:t>
            </a:r>
            <a:br>
              <a:rPr lang="en-US" sz="3000" dirty="0">
                <a:solidFill>
                  <a:srgbClr val="FF0000"/>
                </a:solidFill>
              </a:rPr>
            </a:br>
            <a:r>
              <a:rPr lang="en-US" sz="3000" dirty="0" smtClean="0"/>
              <a:t/>
            </a:r>
            <a:br>
              <a:rPr lang="en-US" sz="3000" dirty="0" smtClean="0"/>
            </a:br>
            <a:r>
              <a:rPr lang="en-US" sz="3000" dirty="0"/>
              <a:t/>
            </a:r>
            <a:br>
              <a:rPr lang="en-US" sz="3000" dirty="0"/>
            </a:br>
            <a:r>
              <a:rPr lang="en-US" sz="3000" b="1" dirty="0" smtClean="0"/>
              <a:t>DO NOT WAIT UNTIL THE DAY BEFORE WORKING TO REQUEST </a:t>
            </a:r>
            <a:r>
              <a:rPr lang="en-US" sz="3000" b="1" dirty="0" smtClean="0"/>
              <a:t>CPT!</a:t>
            </a:r>
            <a:endParaRPr lang="en-US" sz="3000" b="1" dirty="0"/>
          </a:p>
        </p:txBody>
      </p:sp>
    </p:spTree>
    <p:extLst>
      <p:ext uri="{BB962C8B-B14F-4D97-AF65-F5344CB8AC3E}">
        <p14:creationId xmlns:p14="http://schemas.microsoft.com/office/powerpoint/2010/main" val="4264506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48847" cy="549275"/>
          </a:xfrm>
        </p:spPr>
        <p:txBody>
          <a:bodyPr>
            <a:normAutofit fontScale="90000"/>
          </a:bodyPr>
          <a:lstStyle/>
          <a:p>
            <a:r>
              <a:rPr lang="en-US" b="1" dirty="0" smtClean="0"/>
              <a:t>Instructor Recommendation</a:t>
            </a:r>
            <a:endParaRPr lang="en-US" b="1" dirty="0"/>
          </a:p>
        </p:txBody>
      </p:sp>
      <p:sp>
        <p:nvSpPr>
          <p:cNvPr id="3" name="Content Placeholder 2"/>
          <p:cNvSpPr>
            <a:spLocks noGrp="1"/>
          </p:cNvSpPr>
          <p:nvPr>
            <p:ph idx="1"/>
          </p:nvPr>
        </p:nvSpPr>
        <p:spPr>
          <a:xfrm>
            <a:off x="838200" y="997527"/>
            <a:ext cx="5842518" cy="5785658"/>
          </a:xfrm>
        </p:spPr>
        <p:txBody>
          <a:bodyPr>
            <a:normAutofit lnSpcReduction="10000"/>
          </a:bodyPr>
          <a:lstStyle/>
          <a:p>
            <a:r>
              <a:rPr lang="en-US" dirty="0" smtClean="0"/>
              <a:t>Part I: To be completed by student</a:t>
            </a:r>
          </a:p>
          <a:p>
            <a:pPr marL="457200" lvl="1" indent="0">
              <a:buNone/>
            </a:pPr>
            <a:endParaRPr lang="en-US" dirty="0" smtClean="0"/>
          </a:p>
          <a:p>
            <a:endParaRPr lang="en-US" dirty="0" smtClean="0"/>
          </a:p>
          <a:p>
            <a:r>
              <a:rPr lang="en-US" dirty="0" smtClean="0"/>
              <a:t>Part II: To be completed by student’s academic advisor. </a:t>
            </a:r>
          </a:p>
          <a:p>
            <a:pPr lvl="1"/>
            <a:r>
              <a:rPr lang="en-US" dirty="0" smtClean="0"/>
              <a:t>Verify that the internship is related to the major and integral to the completion of the program.</a:t>
            </a:r>
          </a:p>
          <a:p>
            <a:pPr lvl="1"/>
            <a:r>
              <a:rPr lang="en-US" dirty="0" smtClean="0"/>
              <a:t>Verify that they will monitor the student’s participation and will assign a grade. </a:t>
            </a:r>
          </a:p>
          <a:p>
            <a:pPr lvl="1"/>
            <a:r>
              <a:rPr lang="en-US" dirty="0" smtClean="0"/>
              <a:t>Must </a:t>
            </a:r>
            <a:r>
              <a:rPr lang="en-US" dirty="0"/>
              <a:t>describe how the internship is either required or curricular and related to the student’s major</a:t>
            </a:r>
            <a:r>
              <a:rPr lang="en-US" dirty="0" smtClean="0"/>
              <a:t>.</a:t>
            </a:r>
          </a:p>
          <a:p>
            <a:pPr lvl="2"/>
            <a:r>
              <a:rPr lang="en-US" dirty="0" smtClean="0"/>
              <a:t>Field must be completed!</a:t>
            </a:r>
          </a:p>
          <a:p>
            <a:pPr lvl="2"/>
            <a:r>
              <a:rPr lang="en-US" dirty="0" smtClean="0"/>
              <a:t>Box may not appear if document is not downloaded first.</a:t>
            </a:r>
          </a:p>
          <a:p>
            <a:pPr marL="457200" lvl="1" indent="0">
              <a:buNone/>
            </a:pPr>
            <a:endParaRPr lang="en-US" dirty="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286" y="0"/>
            <a:ext cx="5551714" cy="6858000"/>
          </a:xfrm>
          <a:prstGeom prst="rect">
            <a:avLst/>
          </a:prstGeom>
        </p:spPr>
      </p:pic>
      <p:sp>
        <p:nvSpPr>
          <p:cNvPr id="7" name="Right Arrow 6"/>
          <p:cNvSpPr/>
          <p:nvPr/>
        </p:nvSpPr>
        <p:spPr>
          <a:xfrm>
            <a:off x="4829695" y="5793971"/>
            <a:ext cx="1961803" cy="3740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758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8" y="500062"/>
            <a:ext cx="8285611" cy="472527"/>
          </a:xfrm>
        </p:spPr>
        <p:txBody>
          <a:bodyPr>
            <a:normAutofit fontScale="90000"/>
          </a:bodyPr>
          <a:lstStyle/>
          <a:p>
            <a:r>
              <a:rPr lang="en-US" b="1" dirty="0" smtClean="0"/>
              <a:t>Employer Recommendation</a:t>
            </a:r>
            <a:endParaRPr lang="en-US" b="1" dirty="0"/>
          </a:p>
        </p:txBody>
      </p:sp>
      <p:sp>
        <p:nvSpPr>
          <p:cNvPr id="3" name="Content Placeholder 2"/>
          <p:cNvSpPr>
            <a:spLocks noGrp="1"/>
          </p:cNvSpPr>
          <p:nvPr>
            <p:ph idx="1"/>
          </p:nvPr>
        </p:nvSpPr>
        <p:spPr>
          <a:xfrm>
            <a:off x="838201" y="1030778"/>
            <a:ext cx="5870510" cy="5602777"/>
          </a:xfrm>
        </p:spPr>
        <p:txBody>
          <a:bodyPr>
            <a:normAutofit fontScale="92500" lnSpcReduction="20000"/>
          </a:bodyPr>
          <a:lstStyle/>
          <a:p>
            <a:r>
              <a:rPr lang="en-US" dirty="0" smtClean="0"/>
              <a:t>Part III: To be completed by student</a:t>
            </a:r>
          </a:p>
          <a:p>
            <a:pPr lvl="1"/>
            <a:r>
              <a:rPr lang="en-US" dirty="0" smtClean="0"/>
              <a:t>Internship Sponsor is the company name, not your supervisor.</a:t>
            </a:r>
          </a:p>
          <a:p>
            <a:pPr lvl="1"/>
            <a:r>
              <a:rPr lang="en-US" dirty="0" smtClean="0"/>
              <a:t>This section will auto-complete if you fill in Section I. </a:t>
            </a:r>
          </a:p>
          <a:p>
            <a:pPr marL="457200" lvl="1" indent="0">
              <a:buNone/>
            </a:pPr>
            <a:endParaRPr lang="en-US" dirty="0" smtClean="0"/>
          </a:p>
          <a:p>
            <a:r>
              <a:rPr lang="en-US" dirty="0" smtClean="0"/>
              <a:t>Part IV: To be completed by employer</a:t>
            </a:r>
          </a:p>
          <a:p>
            <a:pPr lvl="1"/>
            <a:r>
              <a:rPr lang="en-US" dirty="0" smtClean="0"/>
              <a:t>Agree to provide evaluation/information requested by the academic advisor.</a:t>
            </a:r>
          </a:p>
          <a:p>
            <a:pPr lvl="1"/>
            <a:r>
              <a:rPr lang="en-US" dirty="0" smtClean="0"/>
              <a:t>Understand that student’s CPT is limited to hours and dates provided on the I-20.</a:t>
            </a:r>
          </a:p>
          <a:p>
            <a:pPr lvl="1"/>
            <a:r>
              <a:rPr lang="en-US" dirty="0" smtClean="0"/>
              <a:t>Describe tasks to be completed by student.</a:t>
            </a:r>
          </a:p>
          <a:p>
            <a:pPr lvl="1"/>
            <a:endParaRPr lang="en-US" dirty="0" smtClean="0"/>
          </a:p>
          <a:p>
            <a:pPr lvl="1"/>
            <a:r>
              <a:rPr lang="en-US" dirty="0" smtClean="0"/>
              <a:t>Both fields must be signed. The person with authority to approve your internship may be your direct supervisor (have them sign both lines) OR someone else from HR/legal </a:t>
            </a:r>
            <a:r>
              <a:rPr lang="en-US" dirty="0"/>
              <a:t>o</a:t>
            </a:r>
            <a:r>
              <a:rPr lang="en-US" dirty="0" smtClean="0"/>
              <a:t>ffice or another office.</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284" y="0"/>
            <a:ext cx="5606716" cy="6858000"/>
          </a:xfrm>
          <a:prstGeom prst="rect">
            <a:avLst/>
          </a:prstGeom>
        </p:spPr>
      </p:pic>
      <p:sp>
        <p:nvSpPr>
          <p:cNvPr id="5" name="Right Arrow 4"/>
          <p:cNvSpPr/>
          <p:nvPr/>
        </p:nvSpPr>
        <p:spPr>
          <a:xfrm rot="432824">
            <a:off x="6010390" y="4607815"/>
            <a:ext cx="1164312" cy="3408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281965">
            <a:off x="6537389" y="5796540"/>
            <a:ext cx="342577" cy="28531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233162">
            <a:off x="6548260" y="6059969"/>
            <a:ext cx="362928" cy="3154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443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10515600" cy="984741"/>
          </a:xfrm>
        </p:spPr>
        <p:txBody>
          <a:bodyPr/>
          <a:lstStyle/>
          <a:p>
            <a:r>
              <a:rPr lang="en-US" b="1" dirty="0" smtClean="0"/>
              <a:t>I-20 is Your Work Authorization</a:t>
            </a:r>
            <a:endParaRPr lang="en-US" b="1" dirty="0"/>
          </a:p>
        </p:txBody>
      </p:sp>
      <p:sp>
        <p:nvSpPr>
          <p:cNvPr id="3" name="Content Placeholder 2"/>
          <p:cNvSpPr>
            <a:spLocks noGrp="1"/>
          </p:cNvSpPr>
          <p:nvPr>
            <p:ph idx="1"/>
          </p:nvPr>
        </p:nvSpPr>
        <p:spPr>
          <a:xfrm>
            <a:off x="195943" y="789709"/>
            <a:ext cx="11784563" cy="5993646"/>
          </a:xfrm>
        </p:spPr>
        <p:txBody>
          <a:bodyPr>
            <a:normAutofit/>
          </a:bodyPr>
          <a:lstStyle/>
          <a:p>
            <a:pPr marL="0" indent="0">
              <a:buNone/>
            </a:pPr>
            <a:r>
              <a:rPr lang="en-US" sz="1600" dirty="0" smtClean="0"/>
              <a:t>	I-20 </a:t>
            </a:r>
            <a:r>
              <a:rPr lang="en-US" sz="1600" dirty="0"/>
              <a:t>Page 1 shows if your CPT authorization </a:t>
            </a:r>
            <a:r>
              <a:rPr lang="en-US" sz="1600" dirty="0" smtClean="0"/>
              <a:t>		Dates of employment are listed on the I-20 page 2. 		            	is </a:t>
            </a:r>
            <a:r>
              <a:rPr lang="en-US" sz="1600" dirty="0"/>
              <a:t>part-time or full-time. </a:t>
            </a:r>
            <a:r>
              <a:rPr lang="en-US" sz="1600" dirty="0" smtClean="0"/>
              <a:t>	 	  	Authorization </a:t>
            </a:r>
            <a:r>
              <a:rPr lang="en-US" sz="1600" dirty="0"/>
              <a:t>is specific to the employer as shown on the </a:t>
            </a:r>
            <a:r>
              <a:rPr lang="en-US" sz="1600" dirty="0" smtClean="0"/>
              <a:t>I-20 </a:t>
            </a:r>
            <a:r>
              <a:rPr lang="en-US" sz="1600" dirty="0"/>
              <a:t>page 2</a:t>
            </a:r>
            <a:r>
              <a:rPr lang="en-US" sz="1600" dirty="0" smtClean="0"/>
              <a:t>.</a:t>
            </a:r>
            <a:endParaRPr lang="en-US" sz="1600" dirty="0"/>
          </a:p>
          <a:p>
            <a:endParaRPr lang="en-US" dirty="0" smtClean="0"/>
          </a:p>
          <a:p>
            <a:pPr marL="0" indent="0">
              <a:buNone/>
            </a:pPr>
            <a:endParaRPr lang="en-US" dirty="0" smtClean="0"/>
          </a:p>
          <a:p>
            <a:endParaRPr lang="en-US" dirty="0"/>
          </a:p>
          <a:p>
            <a:endParaRPr lang="en-US" dirty="0" smtClean="0"/>
          </a:p>
          <a:p>
            <a:endParaRPr lang="en-US" dirty="0" smtClean="0"/>
          </a:p>
          <a:p>
            <a:pPr marL="457200" lvl="1"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984" y="1273175"/>
            <a:ext cx="4191820" cy="5377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996" y="1283525"/>
            <a:ext cx="4163149" cy="5366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454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Changing CPT Employment</a:t>
            </a:r>
            <a:endParaRPr lang="en-US" b="1" dirty="0"/>
          </a:p>
        </p:txBody>
      </p:sp>
      <p:sp>
        <p:nvSpPr>
          <p:cNvPr id="3" name="Content Placeholder 2"/>
          <p:cNvSpPr>
            <a:spLocks noGrp="1"/>
          </p:cNvSpPr>
          <p:nvPr>
            <p:ph idx="1"/>
          </p:nvPr>
        </p:nvSpPr>
        <p:spPr>
          <a:xfrm>
            <a:off x="838200" y="1432086"/>
            <a:ext cx="10515600" cy="4351338"/>
          </a:xfrm>
        </p:spPr>
        <p:txBody>
          <a:bodyPr>
            <a:normAutofit fontScale="92500" lnSpcReduction="20000"/>
          </a:bodyPr>
          <a:lstStyle/>
          <a:p>
            <a:pPr marL="0" indent="0">
              <a:buNone/>
            </a:pPr>
            <a:endParaRPr lang="en-US" dirty="0"/>
          </a:p>
          <a:p>
            <a:r>
              <a:rPr lang="en-US" i="1" dirty="0" smtClean="0"/>
              <a:t>“Can </a:t>
            </a:r>
            <a:r>
              <a:rPr lang="en-US" i="1" dirty="0"/>
              <a:t>I add a second internship</a:t>
            </a:r>
            <a:r>
              <a:rPr lang="en-US" i="1" dirty="0" smtClean="0"/>
              <a:t>?”</a:t>
            </a:r>
            <a:r>
              <a:rPr lang="en-US" dirty="0" smtClean="0"/>
              <a:t> </a:t>
            </a:r>
            <a:r>
              <a:rPr lang="en-US" dirty="0"/>
              <a:t>Yes, </a:t>
            </a:r>
            <a:r>
              <a:rPr lang="en-US" dirty="0" smtClean="0"/>
              <a:t>but you </a:t>
            </a:r>
            <a:r>
              <a:rPr lang="en-US" dirty="0"/>
              <a:t>must submit a </a:t>
            </a:r>
            <a:r>
              <a:rPr lang="en-US" dirty="0" smtClean="0"/>
              <a:t>separate </a:t>
            </a:r>
            <a:r>
              <a:rPr lang="en-US" dirty="0"/>
              <a:t>CPT application and as well as </a:t>
            </a:r>
            <a:r>
              <a:rPr lang="en-US" dirty="0" smtClean="0"/>
              <a:t>register for a second </a:t>
            </a:r>
            <a:r>
              <a:rPr lang="en-US" dirty="0"/>
              <a:t>internship credit</a:t>
            </a:r>
            <a:r>
              <a:rPr lang="en-US" dirty="0" smtClean="0"/>
              <a:t>. You will receive a revised I-20 showing both authorizations.</a:t>
            </a:r>
          </a:p>
          <a:p>
            <a:endParaRPr lang="en-US" dirty="0" smtClean="0"/>
          </a:p>
          <a:p>
            <a:pPr lvl="1"/>
            <a:r>
              <a:rPr lang="en-US" dirty="0" smtClean="0"/>
              <a:t>If you want internships for two offices with the same employer, such as two different offices at UW or another university, these require two separate CPT applications. Approval for one UW internship does NOT automatically grant additional CPT internships on-campus for that semester.</a:t>
            </a:r>
            <a:endParaRPr lang="en-US" dirty="0"/>
          </a:p>
          <a:p>
            <a:endParaRPr lang="en-US" dirty="0"/>
          </a:p>
          <a:p>
            <a:r>
              <a:rPr lang="en-US" i="1" dirty="0" smtClean="0"/>
              <a:t>“Can </a:t>
            </a:r>
            <a:r>
              <a:rPr lang="en-US" i="1" dirty="0"/>
              <a:t>I change my employer? </a:t>
            </a:r>
            <a:r>
              <a:rPr lang="en-US" dirty="0"/>
              <a:t>Yes, but it will require canceling your current authorization and submitting a new CPT request. You cannot work for the new employer until the new CPT request is approved by ISS.</a:t>
            </a:r>
          </a:p>
          <a:p>
            <a:endParaRPr lang="en-US" dirty="0"/>
          </a:p>
        </p:txBody>
      </p:sp>
    </p:spTree>
    <p:extLst>
      <p:ext uri="{BB962C8B-B14F-4D97-AF65-F5344CB8AC3E}">
        <p14:creationId xmlns:p14="http://schemas.microsoft.com/office/powerpoint/2010/main" val="427040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5372" y="779317"/>
            <a:ext cx="8382000" cy="5715000"/>
          </a:xfrm>
          <a:prstGeom prst="rect">
            <a:avLst/>
          </a:prstGeom>
        </p:spPr>
      </p:pic>
      <p:sp>
        <p:nvSpPr>
          <p:cNvPr id="4" name="TextBox 3"/>
          <p:cNvSpPr txBox="1"/>
          <p:nvPr/>
        </p:nvSpPr>
        <p:spPr>
          <a:xfrm>
            <a:off x="2103119" y="931025"/>
            <a:ext cx="7240386" cy="830997"/>
          </a:xfrm>
          <a:prstGeom prst="rect">
            <a:avLst/>
          </a:prstGeom>
          <a:noFill/>
        </p:spPr>
        <p:txBody>
          <a:bodyPr wrap="square" rtlCol="0">
            <a:spAutoFit/>
          </a:bodyPr>
          <a:lstStyle/>
          <a:p>
            <a:r>
              <a:rPr lang="en-US" sz="4800" dirty="0" smtClean="0"/>
              <a:t>Questions?</a:t>
            </a:r>
            <a:endParaRPr lang="en-US" sz="4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34540">
            <a:off x="3672146" y="2331575"/>
            <a:ext cx="539981" cy="53998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982" y="1832196"/>
            <a:ext cx="539981" cy="539981"/>
          </a:xfrm>
          <a:prstGeom prst="rect">
            <a:avLst/>
          </a:prstGeom>
        </p:spPr>
      </p:pic>
    </p:spTree>
    <p:extLst>
      <p:ext uri="{BB962C8B-B14F-4D97-AF65-F5344CB8AC3E}">
        <p14:creationId xmlns:p14="http://schemas.microsoft.com/office/powerpoint/2010/main" val="296557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Curricular Practical Training?</a:t>
            </a:r>
            <a:endParaRPr lang="en-US" b="1" dirty="0"/>
          </a:p>
        </p:txBody>
      </p:sp>
      <p:sp>
        <p:nvSpPr>
          <p:cNvPr id="3" name="Content Placeholder 2"/>
          <p:cNvSpPr>
            <a:spLocks noGrp="1"/>
          </p:cNvSpPr>
          <p:nvPr>
            <p:ph idx="1"/>
          </p:nvPr>
        </p:nvSpPr>
        <p:spPr/>
        <p:txBody>
          <a:bodyPr/>
          <a:lstStyle/>
          <a:p>
            <a:r>
              <a:rPr lang="en-US" dirty="0" smtClean="0"/>
              <a:t>Curricular Practical Training (CPT) is temporary employment authorization that is “an integral part of an established curriculum” and “directly related to an F1 student’s </a:t>
            </a:r>
            <a:r>
              <a:rPr lang="en-US" dirty="0" smtClean="0">
                <a:solidFill>
                  <a:srgbClr val="FF0000"/>
                </a:solidFill>
              </a:rPr>
              <a:t>major area of study</a:t>
            </a:r>
            <a:r>
              <a:rPr lang="en-US" dirty="0" smtClean="0"/>
              <a:t>.” It is granted by International Students and Scholars (ISS) for the purpose of achieving a </a:t>
            </a:r>
            <a:r>
              <a:rPr lang="en-US" dirty="0" smtClean="0">
                <a:solidFill>
                  <a:srgbClr val="FF0000"/>
                </a:solidFill>
              </a:rPr>
              <a:t>curricular/academic objective</a:t>
            </a:r>
            <a:r>
              <a:rPr lang="en-US" dirty="0" smtClean="0"/>
              <a:t>.</a:t>
            </a:r>
          </a:p>
          <a:p>
            <a:pPr marL="0" indent="0">
              <a:buNone/>
            </a:pPr>
            <a:endParaRPr lang="en-US" dirty="0" smtClean="0"/>
          </a:p>
          <a:p>
            <a:r>
              <a:rPr lang="en-US" dirty="0" smtClean="0"/>
              <a:t>Includes internship, alternate work/study, or other types of practicum.</a:t>
            </a:r>
          </a:p>
          <a:p>
            <a:endParaRPr lang="en-US" dirty="0"/>
          </a:p>
        </p:txBody>
      </p:sp>
    </p:spTree>
    <p:extLst>
      <p:ext uri="{BB962C8B-B14F-4D97-AF65-F5344CB8AC3E}">
        <p14:creationId xmlns:p14="http://schemas.microsoft.com/office/powerpoint/2010/main" val="262290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CPT used for?</a:t>
            </a:r>
            <a:endParaRPr lang="en-US" b="1" dirty="0"/>
          </a:p>
        </p:txBody>
      </p:sp>
      <p:sp>
        <p:nvSpPr>
          <p:cNvPr id="3" name="Content Placeholder 2"/>
          <p:cNvSpPr>
            <a:spLocks noGrp="1"/>
          </p:cNvSpPr>
          <p:nvPr>
            <p:ph idx="1"/>
          </p:nvPr>
        </p:nvSpPr>
        <p:spPr/>
        <p:txBody>
          <a:bodyPr/>
          <a:lstStyle/>
          <a:p>
            <a:r>
              <a:rPr lang="en-US" dirty="0" smtClean="0"/>
              <a:t>CPT is meant to be used for </a:t>
            </a:r>
            <a:r>
              <a:rPr lang="en-US" b="1" dirty="0" smtClean="0"/>
              <a:t>curricular/academic</a:t>
            </a:r>
            <a:r>
              <a:rPr lang="en-US" dirty="0" smtClean="0"/>
              <a:t> purposes:</a:t>
            </a:r>
          </a:p>
          <a:p>
            <a:pPr marL="0" indent="0">
              <a:buNone/>
            </a:pPr>
            <a:endParaRPr lang="en-US" dirty="0" smtClean="0"/>
          </a:p>
          <a:p>
            <a:pPr lvl="1">
              <a:buFont typeface="Courier New" panose="02070309020205020404" pitchFamily="49" charset="0"/>
              <a:buChar char="o"/>
            </a:pPr>
            <a:r>
              <a:rPr lang="en-US" dirty="0" smtClean="0"/>
              <a:t>Integral or required to the completion of your </a:t>
            </a:r>
            <a:r>
              <a:rPr lang="en-US" dirty="0" smtClean="0">
                <a:solidFill>
                  <a:srgbClr val="FF0000"/>
                </a:solidFill>
              </a:rPr>
              <a:t>program of study</a:t>
            </a:r>
            <a:r>
              <a:rPr lang="en-US" dirty="0" smtClean="0"/>
              <a:t>.</a:t>
            </a:r>
          </a:p>
          <a:p>
            <a:pPr lvl="1">
              <a:buFont typeface="Courier New" panose="02070309020205020404" pitchFamily="49" charset="0"/>
              <a:buChar char="o"/>
            </a:pPr>
            <a:endParaRPr lang="en-US" dirty="0"/>
          </a:p>
          <a:p>
            <a:pPr lvl="1">
              <a:buFont typeface="Courier New" panose="02070309020205020404" pitchFamily="49" charset="0"/>
              <a:buChar char="o"/>
            </a:pPr>
            <a:r>
              <a:rPr lang="en-US" dirty="0" smtClean="0"/>
              <a:t>Can include research related to thesis or dissertation, if related.</a:t>
            </a:r>
            <a:endParaRPr lang="en-US" dirty="0"/>
          </a:p>
        </p:txBody>
      </p:sp>
    </p:spTree>
    <p:extLst>
      <p:ext uri="{BB962C8B-B14F-4D97-AF65-F5344CB8AC3E}">
        <p14:creationId xmlns:p14="http://schemas.microsoft.com/office/powerpoint/2010/main" val="52881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CPT is </a:t>
            </a:r>
            <a:r>
              <a:rPr lang="en-US" b="1" dirty="0" smtClean="0">
                <a:solidFill>
                  <a:srgbClr val="FF0000"/>
                </a:solidFill>
              </a:rPr>
              <a:t>NOT</a:t>
            </a:r>
            <a:r>
              <a:rPr lang="en-US" b="1" dirty="0" smtClean="0"/>
              <a:t> used for</a:t>
            </a:r>
            <a:endParaRPr lang="en-US" b="1" dirty="0"/>
          </a:p>
        </p:txBody>
      </p:sp>
      <p:sp>
        <p:nvSpPr>
          <p:cNvPr id="3" name="Content Placeholder 2"/>
          <p:cNvSpPr>
            <a:spLocks noGrp="1"/>
          </p:cNvSpPr>
          <p:nvPr>
            <p:ph idx="1"/>
          </p:nvPr>
        </p:nvSpPr>
        <p:spPr/>
        <p:txBody>
          <a:bodyPr/>
          <a:lstStyle/>
          <a:p>
            <a:r>
              <a:rPr lang="en-US" dirty="0" smtClean="0"/>
              <a:t>CPT cannot be used for the following purposes:</a:t>
            </a:r>
          </a:p>
          <a:p>
            <a:pPr lvl="1">
              <a:buFont typeface="Courier New" panose="02070309020205020404" pitchFamily="49" charset="0"/>
              <a:buChar char="o"/>
            </a:pPr>
            <a:endParaRPr lang="en-US" dirty="0"/>
          </a:p>
          <a:p>
            <a:pPr lvl="1">
              <a:buFont typeface="Courier New" panose="02070309020205020404" pitchFamily="49" charset="0"/>
              <a:buChar char="o"/>
            </a:pPr>
            <a:r>
              <a:rPr lang="en-US" dirty="0" smtClean="0"/>
              <a:t>To work off campus just because you want to</a:t>
            </a:r>
          </a:p>
          <a:p>
            <a:pPr lvl="1"/>
            <a:endParaRPr lang="en-US" dirty="0" smtClean="0"/>
          </a:p>
          <a:p>
            <a:pPr lvl="1">
              <a:buFont typeface="Courier New" panose="02070309020205020404" pitchFamily="49" charset="0"/>
              <a:buChar char="o"/>
            </a:pPr>
            <a:r>
              <a:rPr lang="en-US" dirty="0" smtClean="0"/>
              <a:t>To make money</a:t>
            </a:r>
          </a:p>
          <a:p>
            <a:pPr>
              <a:buFont typeface="Courier New" panose="02070309020205020404" pitchFamily="49" charset="0"/>
              <a:buChar char="o"/>
            </a:pPr>
            <a:endParaRPr lang="en-US" dirty="0"/>
          </a:p>
          <a:p>
            <a:pPr lvl="1">
              <a:buFont typeface="Courier New" panose="02070309020205020404" pitchFamily="49" charset="0"/>
              <a:buChar char="o"/>
            </a:pPr>
            <a:r>
              <a:rPr lang="en-US" dirty="0" smtClean="0"/>
              <a:t>Job experience/resume building</a:t>
            </a:r>
          </a:p>
          <a:p>
            <a:pPr>
              <a:buFont typeface="Courier New" panose="02070309020205020404" pitchFamily="49" charset="0"/>
              <a:buChar char="o"/>
            </a:pPr>
            <a:endParaRPr lang="en-US" dirty="0"/>
          </a:p>
          <a:p>
            <a:pPr lvl="1">
              <a:buFont typeface="Courier New" panose="02070309020205020404" pitchFamily="49" charset="0"/>
              <a:buChar char="o"/>
            </a:pPr>
            <a:r>
              <a:rPr lang="en-US" dirty="0" smtClean="0"/>
              <a:t>To intentionally start working for a future OPT employer before completing a degree</a:t>
            </a:r>
            <a:endParaRPr lang="en-US" dirty="0"/>
          </a:p>
        </p:txBody>
      </p:sp>
    </p:spTree>
    <p:extLst>
      <p:ext uri="{BB962C8B-B14F-4D97-AF65-F5344CB8AC3E}">
        <p14:creationId xmlns:p14="http://schemas.microsoft.com/office/powerpoint/2010/main" val="256003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Eligibility Requirements</a:t>
            </a:r>
            <a:endParaRPr lang="en-US" b="1" dirty="0"/>
          </a:p>
        </p:txBody>
      </p:sp>
      <p:sp>
        <p:nvSpPr>
          <p:cNvPr id="3" name="Content Placeholder 2"/>
          <p:cNvSpPr>
            <a:spLocks noGrp="1"/>
          </p:cNvSpPr>
          <p:nvPr>
            <p:ph idx="1"/>
          </p:nvPr>
        </p:nvSpPr>
        <p:spPr>
          <a:xfrm>
            <a:off x="838200" y="1825625"/>
            <a:ext cx="10515600" cy="4841182"/>
          </a:xfrm>
        </p:spPr>
        <p:txBody>
          <a:bodyPr>
            <a:normAutofit fontScale="62500" lnSpcReduction="20000"/>
          </a:bodyPr>
          <a:lstStyle/>
          <a:p>
            <a:r>
              <a:rPr lang="en-US" dirty="0" smtClean="0"/>
              <a:t>Student must currently be in active F-1 status.</a:t>
            </a:r>
          </a:p>
          <a:p>
            <a:endParaRPr lang="en-US" dirty="0"/>
          </a:p>
          <a:p>
            <a:r>
              <a:rPr lang="en-US" dirty="0" smtClean="0"/>
              <a:t>Students must have been enrolled full-time for one academic year (Fall and Spring semester) at a SEVP approved school.</a:t>
            </a:r>
          </a:p>
          <a:p>
            <a:pPr lvl="1">
              <a:buFont typeface="Courier New" panose="02070309020205020404" pitchFamily="49" charset="0"/>
              <a:buChar char="o"/>
            </a:pPr>
            <a:r>
              <a:rPr lang="en-US" dirty="0" smtClean="0"/>
              <a:t>Taking a semester leave of absence, or applying for reinstatement outside the U.S., can affect your eligibility for CPT/OPT under the one academic year rule. Talk to ISS prior to leaving the U.S. in these situations.  </a:t>
            </a:r>
          </a:p>
          <a:p>
            <a:pPr lvl="1">
              <a:buFont typeface="Courier New" panose="02070309020205020404" pitchFamily="49" charset="0"/>
              <a:buChar char="o"/>
            </a:pPr>
            <a:r>
              <a:rPr lang="en-US" dirty="0"/>
              <a:t>F</a:t>
            </a:r>
            <a:r>
              <a:rPr lang="en-US" dirty="0" smtClean="0"/>
              <a:t>ull-time </a:t>
            </a:r>
            <a:r>
              <a:rPr lang="en-US" dirty="0"/>
              <a:t>enrollment on a previous visa, such as a J1 or </a:t>
            </a:r>
            <a:r>
              <a:rPr lang="en-US" dirty="0" smtClean="0"/>
              <a:t>H4</a:t>
            </a:r>
            <a:r>
              <a:rPr lang="en-US" dirty="0"/>
              <a:t> </a:t>
            </a:r>
            <a:r>
              <a:rPr lang="en-US" dirty="0" smtClean="0"/>
              <a:t>can be counted towards the one year requirement.</a:t>
            </a:r>
          </a:p>
          <a:p>
            <a:pPr lvl="1">
              <a:buFont typeface="Courier New" panose="02070309020205020404" pitchFamily="49" charset="0"/>
              <a:buChar char="o"/>
            </a:pPr>
            <a:r>
              <a:rPr lang="en-US" dirty="0" smtClean="0"/>
              <a:t>Previous enrollment under F-2 will not </a:t>
            </a:r>
            <a:r>
              <a:rPr lang="en-US" dirty="0" smtClean="0"/>
              <a:t>count (F-2s cannot be enrolled full-time).</a:t>
            </a:r>
            <a:endParaRPr lang="en-US" dirty="0" smtClean="0"/>
          </a:p>
          <a:p>
            <a:endParaRPr lang="en-US" dirty="0"/>
          </a:p>
          <a:p>
            <a:r>
              <a:rPr lang="en-US" dirty="0" smtClean="0"/>
              <a:t>Graduate students can apply for CPT in their first two semesters of a program </a:t>
            </a:r>
            <a:r>
              <a:rPr lang="en-US" dirty="0" smtClean="0">
                <a:solidFill>
                  <a:srgbClr val="FF0000"/>
                </a:solidFill>
              </a:rPr>
              <a:t>if immediate participation in the internship is required by the department for </a:t>
            </a:r>
            <a:r>
              <a:rPr lang="en-US" u="sng" dirty="0" smtClean="0">
                <a:solidFill>
                  <a:srgbClr val="FF0000"/>
                </a:solidFill>
              </a:rPr>
              <a:t>all students</a:t>
            </a:r>
            <a:r>
              <a:rPr lang="en-US" dirty="0" smtClean="0">
                <a:solidFill>
                  <a:srgbClr val="FF0000"/>
                </a:solidFill>
              </a:rPr>
              <a:t> enrolled in the program. </a:t>
            </a:r>
          </a:p>
          <a:p>
            <a:endParaRPr lang="en-US" dirty="0">
              <a:solidFill>
                <a:srgbClr val="FF0000"/>
              </a:solidFill>
            </a:endParaRPr>
          </a:p>
          <a:p>
            <a:r>
              <a:rPr lang="en-US" dirty="0" smtClean="0"/>
              <a:t>Enrollment in an internship credit </a:t>
            </a:r>
            <a:r>
              <a:rPr lang="en-US" dirty="0" smtClean="0">
                <a:solidFill>
                  <a:srgbClr val="FF0000"/>
                </a:solidFill>
              </a:rPr>
              <a:t>is required</a:t>
            </a:r>
            <a:r>
              <a:rPr lang="en-US" dirty="0" smtClean="0"/>
              <a:t>.</a:t>
            </a:r>
          </a:p>
          <a:p>
            <a:endParaRPr lang="en-US" dirty="0"/>
          </a:p>
          <a:p>
            <a:r>
              <a:rPr lang="en-US" dirty="0" smtClean="0"/>
              <a:t>Students must maintain full-time enrollment for Fall and Spring while on CPT. </a:t>
            </a:r>
            <a:endParaRPr lang="en-US" dirty="0"/>
          </a:p>
          <a:p>
            <a:pPr lvl="1"/>
            <a:r>
              <a:rPr lang="en-US" dirty="0" smtClean="0"/>
              <a:t>12 credits for undergraduates</a:t>
            </a:r>
          </a:p>
          <a:p>
            <a:pPr lvl="1"/>
            <a:r>
              <a:rPr lang="en-US" dirty="0" smtClean="0"/>
              <a:t>9 credits for graduate students, or less than 9 if completed Optional Fee Package</a:t>
            </a:r>
          </a:p>
          <a:p>
            <a:pPr lvl="1"/>
            <a:r>
              <a:rPr lang="en-US" dirty="0" smtClean="0"/>
              <a:t>Summer enrollment is optional, except for the internship credit required for CPT</a:t>
            </a:r>
          </a:p>
        </p:txBody>
      </p:sp>
    </p:spTree>
    <p:extLst>
      <p:ext uri="{BB962C8B-B14F-4D97-AF65-F5344CB8AC3E}">
        <p14:creationId xmlns:p14="http://schemas.microsoft.com/office/powerpoint/2010/main" val="4171698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Length of CPT Authorization</a:t>
            </a:r>
            <a:endParaRPr lang="en-US" b="1" dirty="0"/>
          </a:p>
        </p:txBody>
      </p:sp>
      <p:sp>
        <p:nvSpPr>
          <p:cNvPr id="3" name="Content Placeholder 2"/>
          <p:cNvSpPr>
            <a:spLocks noGrp="1"/>
          </p:cNvSpPr>
          <p:nvPr>
            <p:ph idx="1"/>
          </p:nvPr>
        </p:nvSpPr>
        <p:spPr>
          <a:xfrm>
            <a:off x="838200" y="1352658"/>
            <a:ext cx="10515600" cy="3082707"/>
          </a:xfrm>
        </p:spPr>
        <p:txBody>
          <a:bodyPr>
            <a:normAutofit fontScale="85000" lnSpcReduction="20000"/>
          </a:bodyPr>
          <a:lstStyle/>
          <a:p>
            <a:r>
              <a:rPr lang="en-US" dirty="0" smtClean="0"/>
              <a:t>Because CPT is </a:t>
            </a:r>
            <a:r>
              <a:rPr lang="en-US" i="1" dirty="0" smtClean="0"/>
              <a:t>curricular</a:t>
            </a:r>
            <a:r>
              <a:rPr lang="en-US" dirty="0" smtClean="0"/>
              <a:t> and </a:t>
            </a:r>
            <a:r>
              <a:rPr lang="en-US" i="1" dirty="0" smtClean="0"/>
              <a:t>tied to a specific internship credit</a:t>
            </a:r>
            <a:r>
              <a:rPr lang="en-US" dirty="0" smtClean="0"/>
              <a:t>, CPT authorization will only be granted for </a:t>
            </a:r>
            <a:r>
              <a:rPr lang="en-US" dirty="0" smtClean="0">
                <a:solidFill>
                  <a:srgbClr val="FF0000"/>
                </a:solidFill>
              </a:rPr>
              <a:t>one semester at a time</a:t>
            </a:r>
            <a:r>
              <a:rPr lang="en-US" dirty="0" smtClean="0"/>
              <a:t>. </a:t>
            </a:r>
            <a:r>
              <a:rPr lang="en-US" dirty="0" smtClean="0">
                <a:solidFill>
                  <a:srgbClr val="00B050"/>
                </a:solidFill>
              </a:rPr>
              <a:t>INTERNSHIP MUST END BY LAST DAY Of FINALS</a:t>
            </a:r>
            <a:r>
              <a:rPr lang="en-US" dirty="0" smtClean="0"/>
              <a:t>. </a:t>
            </a:r>
          </a:p>
          <a:p>
            <a:endParaRPr lang="en-US" dirty="0"/>
          </a:p>
          <a:p>
            <a:r>
              <a:rPr lang="en-US" dirty="0" smtClean="0"/>
              <a:t>If a student wishes to continue their internship for the following semester, they must submit a new CPT application, even if it will be with the same employer. </a:t>
            </a:r>
          </a:p>
          <a:p>
            <a:endParaRPr lang="en-US" dirty="0" smtClean="0"/>
          </a:p>
          <a:p>
            <a:r>
              <a:rPr lang="en-US" dirty="0"/>
              <a:t>CPT authorization </a:t>
            </a:r>
            <a:r>
              <a:rPr lang="en-US" dirty="0" smtClean="0"/>
              <a:t>cannot overlap two semesters. </a:t>
            </a:r>
          </a:p>
          <a:p>
            <a:pPr lvl="1"/>
            <a:r>
              <a:rPr lang="en-US" dirty="0" smtClean="0"/>
              <a:t>The internship can begin the day following the end of the previous semester.</a:t>
            </a:r>
            <a:endParaRPr lang="en-US" dirty="0"/>
          </a:p>
          <a:p>
            <a:pPr lvl="1"/>
            <a:endParaRPr lang="en-US" dirty="0" smtClean="0"/>
          </a:p>
          <a:p>
            <a:endParaRPr lang="en-US" dirty="0"/>
          </a:p>
          <a:p>
            <a:pPr marL="457200" lvl="1" indent="0">
              <a:buNone/>
            </a:pPr>
            <a:endParaRPr lang="en-US" dirty="0"/>
          </a:p>
        </p:txBody>
      </p:sp>
      <p:pic>
        <p:nvPicPr>
          <p:cNvPr id="4" name="Picture 3"/>
          <p:cNvPicPr>
            <a:picLocks noChangeAspect="1"/>
          </p:cNvPicPr>
          <p:nvPr/>
        </p:nvPicPr>
        <p:blipFill>
          <a:blip r:embed="rId2"/>
          <a:stretch>
            <a:fillRect/>
          </a:stretch>
        </p:blipFill>
        <p:spPr>
          <a:xfrm>
            <a:off x="878941" y="4261353"/>
            <a:ext cx="9057143" cy="2542857"/>
          </a:xfrm>
          <a:prstGeom prst="rect">
            <a:avLst/>
          </a:prstGeom>
        </p:spPr>
      </p:pic>
    </p:spTree>
    <p:extLst>
      <p:ext uri="{BB962C8B-B14F-4D97-AF65-F5344CB8AC3E}">
        <p14:creationId xmlns:p14="http://schemas.microsoft.com/office/powerpoint/2010/main" val="4001389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CPT in the Last Semester</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CPT can be approved during a student’s final </a:t>
            </a:r>
            <a:r>
              <a:rPr lang="en-US" dirty="0" smtClean="0"/>
              <a:t>semester</a:t>
            </a:r>
          </a:p>
          <a:p>
            <a:endParaRPr lang="en-US" dirty="0"/>
          </a:p>
          <a:p>
            <a:r>
              <a:rPr lang="en-US" dirty="0"/>
              <a:t>The </a:t>
            </a:r>
            <a:r>
              <a:rPr lang="en-US" dirty="0" smtClean="0"/>
              <a:t>internship/CPT must end by the </a:t>
            </a:r>
            <a:r>
              <a:rPr lang="en-US" dirty="0"/>
              <a:t>end of the semester </a:t>
            </a:r>
            <a:r>
              <a:rPr lang="en-US" dirty="0" smtClean="0"/>
              <a:t>(or the </a:t>
            </a:r>
            <a:r>
              <a:rPr lang="en-US" dirty="0"/>
              <a:t>defense </a:t>
            </a:r>
            <a:r>
              <a:rPr lang="en-US" dirty="0" smtClean="0"/>
              <a:t>date for graduate students)</a:t>
            </a:r>
          </a:p>
          <a:p>
            <a:endParaRPr lang="en-US" dirty="0" smtClean="0"/>
          </a:p>
          <a:p>
            <a:r>
              <a:rPr lang="en-US" dirty="0"/>
              <a:t>Care should be taken to show that the last semester internship </a:t>
            </a:r>
            <a:r>
              <a:rPr lang="en-US" i="1" dirty="0">
                <a:solidFill>
                  <a:srgbClr val="FF0000"/>
                </a:solidFill>
              </a:rPr>
              <a:t>is curricular in nature </a:t>
            </a:r>
            <a:r>
              <a:rPr lang="en-US" dirty="0"/>
              <a:t>and was not intentionally being used to begin OPT </a:t>
            </a:r>
            <a:r>
              <a:rPr lang="en-US" dirty="0" smtClean="0"/>
              <a:t>early</a:t>
            </a:r>
            <a:endParaRPr lang="en-US" dirty="0"/>
          </a:p>
          <a:p>
            <a:endParaRPr lang="en-US" b="1" dirty="0" smtClean="0">
              <a:solidFill>
                <a:srgbClr val="FF0000"/>
              </a:solidFill>
            </a:endParaRPr>
          </a:p>
          <a:p>
            <a:r>
              <a:rPr lang="en-US" b="1" dirty="0" smtClean="0">
                <a:solidFill>
                  <a:srgbClr val="FF0000"/>
                </a:solidFill>
              </a:rPr>
              <a:t>A </a:t>
            </a:r>
            <a:r>
              <a:rPr lang="en-US" b="1" dirty="0">
                <a:solidFill>
                  <a:srgbClr val="FF0000"/>
                </a:solidFill>
              </a:rPr>
              <a:t>student cannot delay their graduation </a:t>
            </a:r>
            <a:r>
              <a:rPr lang="en-US" b="1" dirty="0" smtClean="0">
                <a:solidFill>
                  <a:srgbClr val="FF0000"/>
                </a:solidFill>
              </a:rPr>
              <a:t>for </a:t>
            </a:r>
            <a:r>
              <a:rPr lang="en-US" b="1" dirty="0">
                <a:solidFill>
                  <a:srgbClr val="FF0000"/>
                </a:solidFill>
              </a:rPr>
              <a:t>the purpose of </a:t>
            </a:r>
            <a:r>
              <a:rPr lang="en-US" b="1" dirty="0" smtClean="0">
                <a:solidFill>
                  <a:srgbClr val="FF0000"/>
                </a:solidFill>
              </a:rPr>
              <a:t>participating in an internship that is not required for graduation/completion</a:t>
            </a:r>
            <a:endParaRPr lang="en-US" dirty="0" smtClean="0"/>
          </a:p>
        </p:txBody>
      </p:sp>
    </p:spTree>
    <p:extLst>
      <p:ext uri="{BB962C8B-B14F-4D97-AF65-F5344CB8AC3E}">
        <p14:creationId xmlns:p14="http://schemas.microsoft.com/office/powerpoint/2010/main" val="112751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lege Prep FAQ's — amy c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61" y="3699586"/>
            <a:ext cx="5508772" cy="2554069"/>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680750" y="446183"/>
            <a:ext cx="7366449" cy="4530437"/>
          </a:xfrm>
          <a:prstGeom prst="wedgeEllipseCallout">
            <a:avLst>
              <a:gd name="adj1" fmla="val -46105"/>
              <a:gd name="adj2" fmla="val 430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287316" y="1741905"/>
            <a:ext cx="5112327" cy="1938992"/>
          </a:xfrm>
          <a:prstGeom prst="rect">
            <a:avLst/>
          </a:prstGeom>
          <a:noFill/>
        </p:spPr>
        <p:txBody>
          <a:bodyPr wrap="square" rtlCol="0">
            <a:spAutoFit/>
          </a:bodyPr>
          <a:lstStyle/>
          <a:p>
            <a:r>
              <a:rPr lang="en-US" sz="4000" dirty="0" smtClean="0"/>
              <a:t>Can I enroll in just a CPT internship in my final semester?</a:t>
            </a:r>
            <a:endParaRPr lang="en-US" sz="4000" dirty="0"/>
          </a:p>
        </p:txBody>
      </p:sp>
    </p:spTree>
    <p:extLst>
      <p:ext uri="{BB962C8B-B14F-4D97-AF65-F5344CB8AC3E}">
        <p14:creationId xmlns:p14="http://schemas.microsoft.com/office/powerpoint/2010/main" val="255216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4820</TotalTime>
  <Words>1905</Words>
  <Application>Microsoft Office PowerPoint</Application>
  <PresentationFormat>Widescreen</PresentationFormat>
  <Paragraphs>163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Wingdings</vt:lpstr>
      <vt:lpstr>Office Theme</vt:lpstr>
      <vt:lpstr>Curricular Practical Training Workshop</vt:lpstr>
      <vt:lpstr>Why have a CPT workshop?</vt:lpstr>
      <vt:lpstr>What is Curricular Practical Training?</vt:lpstr>
      <vt:lpstr>What is CPT used for?</vt:lpstr>
      <vt:lpstr>What CPT is NOT used for</vt:lpstr>
      <vt:lpstr>Eligibility Requirements</vt:lpstr>
      <vt:lpstr>Length of CPT Authorization</vt:lpstr>
      <vt:lpstr>CPT in the Last Semester</vt:lpstr>
      <vt:lpstr>PowerPoint Presentation</vt:lpstr>
      <vt:lpstr>PowerPoint Presentation</vt:lpstr>
      <vt:lpstr>Course Requirement</vt:lpstr>
      <vt:lpstr>Students enrolled, but NOT on campus</vt:lpstr>
      <vt:lpstr>Working Part-Time vs. Full-Time</vt:lpstr>
      <vt:lpstr>PowerPoint Presentation</vt:lpstr>
      <vt:lpstr>Unpaid Does NOT Mean Volunteering</vt:lpstr>
      <vt:lpstr>PowerPoint Presentation</vt:lpstr>
      <vt:lpstr>Campus Employment &amp; CPT</vt:lpstr>
      <vt:lpstr>PowerPoint Presentation</vt:lpstr>
      <vt:lpstr>Internships on the UW Campus</vt:lpstr>
      <vt:lpstr>How to Apply</vt:lpstr>
      <vt:lpstr>Applying for CPT</vt:lpstr>
      <vt:lpstr>Applications must be submitted no later than TWO WEEKS prior to requested CPT start date.   The ISS staff will review CPT applications as quickly as possible and in consideration of other projects and student requests.   Check your email daily in case ISS has additional questions about your paperwork.  ISS staff will email the CPT approval I-20 to you as soon as CPT is approved.  The CPT I-20 must be presented to your employer BEFORE you can begin your internship!   DO NOT WAIT UNTIL THE DAY BEFORE WORKING TO REQUEST CPT!</vt:lpstr>
      <vt:lpstr>Instructor Recommendation</vt:lpstr>
      <vt:lpstr>Employer Recommendation</vt:lpstr>
      <vt:lpstr>I-20 is Your Work Authorization</vt:lpstr>
      <vt:lpstr>Changing CPT Employment</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 Workshop</dc:title>
  <dc:creator>Jessie M. Hughes</dc:creator>
  <cp:lastModifiedBy>Maria E. Almendares</cp:lastModifiedBy>
  <cp:revision>93</cp:revision>
  <dcterms:created xsi:type="dcterms:W3CDTF">2018-01-09T19:36:50Z</dcterms:created>
  <dcterms:modified xsi:type="dcterms:W3CDTF">2021-12-02T21:54:43Z</dcterms:modified>
</cp:coreProperties>
</file>